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40"/>
  </p:notesMasterIdLst>
  <p:sldIdLst>
    <p:sldId id="274" r:id="rId6"/>
    <p:sldId id="311" r:id="rId7"/>
    <p:sldId id="415" r:id="rId8"/>
    <p:sldId id="271" r:id="rId9"/>
    <p:sldId id="423" r:id="rId10"/>
    <p:sldId id="340" r:id="rId11"/>
    <p:sldId id="341" r:id="rId12"/>
    <p:sldId id="416" r:id="rId13"/>
    <p:sldId id="277" r:id="rId14"/>
    <p:sldId id="417" r:id="rId15"/>
    <p:sldId id="300" r:id="rId16"/>
    <p:sldId id="378" r:id="rId17"/>
    <p:sldId id="433" r:id="rId18"/>
    <p:sldId id="434" r:id="rId19"/>
    <p:sldId id="418" r:id="rId20"/>
    <p:sldId id="338" r:id="rId21"/>
    <p:sldId id="419" r:id="rId22"/>
    <p:sldId id="339" r:id="rId23"/>
    <p:sldId id="399" r:id="rId24"/>
    <p:sldId id="383" r:id="rId25"/>
    <p:sldId id="348" r:id="rId26"/>
    <p:sldId id="343" r:id="rId27"/>
    <p:sldId id="398" r:id="rId28"/>
    <p:sldId id="400" r:id="rId29"/>
    <p:sldId id="303" r:id="rId30"/>
    <p:sldId id="420" r:id="rId31"/>
    <p:sldId id="334" r:id="rId32"/>
    <p:sldId id="401" r:id="rId33"/>
    <p:sldId id="402" r:id="rId34"/>
    <p:sldId id="364" r:id="rId35"/>
    <p:sldId id="421" r:id="rId36"/>
    <p:sldId id="403" r:id="rId37"/>
    <p:sldId id="422" r:id="rId38"/>
    <p:sldId id="279"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50829C6C-DF92-4F59-A735-4CD6D14471C1}">
          <p14:sldIdLst>
            <p14:sldId id="274"/>
            <p14:sldId id="311"/>
            <p14:sldId id="415"/>
            <p14:sldId id="271"/>
            <p14:sldId id="423"/>
            <p14:sldId id="340"/>
            <p14:sldId id="341"/>
            <p14:sldId id="416"/>
            <p14:sldId id="277"/>
            <p14:sldId id="417"/>
            <p14:sldId id="300"/>
            <p14:sldId id="378"/>
            <p14:sldId id="433"/>
            <p14:sldId id="434"/>
            <p14:sldId id="418"/>
            <p14:sldId id="338"/>
            <p14:sldId id="419"/>
            <p14:sldId id="339"/>
            <p14:sldId id="399"/>
            <p14:sldId id="383"/>
            <p14:sldId id="348"/>
            <p14:sldId id="343"/>
            <p14:sldId id="398"/>
            <p14:sldId id="400"/>
            <p14:sldId id="303"/>
            <p14:sldId id="420"/>
            <p14:sldId id="334"/>
            <p14:sldId id="401"/>
            <p14:sldId id="402"/>
            <p14:sldId id="364"/>
            <p14:sldId id="421"/>
            <p14:sldId id="403"/>
            <p14:sldId id="422"/>
            <p14:sldId id="279"/>
          </p14:sldIdLst>
        </p14:section>
        <p14:section name="BACK" id="{5A88E457-6A52-4131-AD96-9060758D0443}">
          <p14:sldIdLst/>
        </p14:section>
      </p14:sectionLst>
    </p:ext>
    <p:ext uri="{EFAFB233-063F-42B5-8137-9DF3F51BA10A}">
      <p15:sldGuideLst xmlns:p15="http://schemas.microsoft.com/office/powerpoint/2012/main">
        <p15:guide id="1" orient="horz" pos="345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gone, Patrizia Benedetta" initials="DPB" lastIdx="1" clrIdx="0">
    <p:extLst>
      <p:ext uri="{19B8F6BF-5375-455C-9EA6-DF929625EA0E}">
        <p15:presenceInfo xmlns:p15="http://schemas.microsoft.com/office/powerpoint/2012/main" userId="S::p.dragone@dxc.com::23e218d5-5def-4b51-a44a-8081856c1765" providerId="AD"/>
      </p:ext>
    </p:extLst>
  </p:cmAuthor>
  <p:cmAuthor id="2" name="D'urso, Valentina" initials="DV" lastIdx="10" clrIdx="1">
    <p:extLst>
      <p:ext uri="{19B8F6BF-5375-455C-9EA6-DF929625EA0E}">
        <p15:presenceInfo xmlns:p15="http://schemas.microsoft.com/office/powerpoint/2012/main" userId="S::vdurso@dxc.com::d2e46be5-da72-410f-812f-6b1ec24b8444" providerId="AD"/>
      </p:ext>
    </p:extLst>
  </p:cmAuthor>
  <p:cmAuthor id="3" name="Di Pasquali, Carlotta" initials="DPC" lastIdx="6" clrIdx="2">
    <p:extLst>
      <p:ext uri="{19B8F6BF-5375-455C-9EA6-DF929625EA0E}">
        <p15:presenceInfo xmlns:p15="http://schemas.microsoft.com/office/powerpoint/2012/main" userId="S::carlotta.dipasquali@dxc.com::4818b0ec-a785-4ea4-a01d-1e80dd69de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F4F4"/>
    <a:srgbClr val="00446D"/>
    <a:srgbClr val="F3EADD"/>
    <a:srgbClr val="96BDF1"/>
    <a:srgbClr val="C2D3DD"/>
    <a:srgbClr val="90D1BA"/>
    <a:srgbClr val="16699C"/>
    <a:srgbClr val="EEEEEE"/>
    <a:srgbClr val="ABE2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B6A7F8-C685-4EA8-9496-9A43801505EE}" v="1" dt="2024-09-26T15:30:31.30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93792" autoAdjust="0"/>
  </p:normalViewPr>
  <p:slideViewPr>
    <p:cSldViewPr snapToGrid="0" snapToObjects="1">
      <p:cViewPr varScale="1">
        <p:scale>
          <a:sx n="106" d="100"/>
          <a:sy n="106" d="100"/>
        </p:scale>
        <p:origin x="384" y="102"/>
      </p:cViewPr>
      <p:guideLst>
        <p:guide orient="horz" pos="345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gliardi, Antonio" userId="c867f5d8-8173-4098-b3d7-564b7d67e09e" providerId="ADAL" clId="{63B6A7F8-C685-4EA8-9496-9A43801505EE}"/>
    <pc:docChg chg="undo custSel modSld">
      <pc:chgData name="Gagliardi, Antonio" userId="c867f5d8-8173-4098-b3d7-564b7d67e09e" providerId="ADAL" clId="{63B6A7F8-C685-4EA8-9496-9A43801505EE}" dt="2024-09-27T15:04:24.197" v="403" actId="1076"/>
      <pc:docMkLst>
        <pc:docMk/>
      </pc:docMkLst>
      <pc:sldChg chg="addSp modSp mod">
        <pc:chgData name="Gagliardi, Antonio" userId="c867f5d8-8173-4098-b3d7-564b7d67e09e" providerId="ADAL" clId="{63B6A7F8-C685-4EA8-9496-9A43801505EE}" dt="2024-09-26T15:31:05.483" v="278" actId="1076"/>
        <pc:sldMkLst>
          <pc:docMk/>
          <pc:sldMk cId="204839371" sldId="398"/>
        </pc:sldMkLst>
        <pc:spChg chg="add mod">
          <ac:chgData name="Gagliardi, Antonio" userId="c867f5d8-8173-4098-b3d7-564b7d67e09e" providerId="ADAL" clId="{63B6A7F8-C685-4EA8-9496-9A43801505EE}" dt="2024-09-26T15:31:05.483" v="278" actId="1076"/>
          <ac:spMkLst>
            <pc:docMk/>
            <pc:sldMk cId="204839371" sldId="398"/>
            <ac:spMk id="5" creationId="{5C4149FB-C58B-88E6-5D3B-430BBC2559A4}"/>
          </ac:spMkLst>
        </pc:spChg>
        <pc:spChg chg="mod">
          <ac:chgData name="Gagliardi, Antonio" userId="c867f5d8-8173-4098-b3d7-564b7d67e09e" providerId="ADAL" clId="{63B6A7F8-C685-4EA8-9496-9A43801505EE}" dt="2024-09-26T15:30:24.611" v="271" actId="20577"/>
          <ac:spMkLst>
            <pc:docMk/>
            <pc:sldMk cId="204839371" sldId="398"/>
            <ac:spMk id="8" creationId="{C38C213D-B04A-4958-8019-95D0CEB2391A}"/>
          </ac:spMkLst>
        </pc:spChg>
        <pc:picChg chg="add mod modCrop">
          <ac:chgData name="Gagliardi, Antonio" userId="c867f5d8-8173-4098-b3d7-564b7d67e09e" providerId="ADAL" clId="{63B6A7F8-C685-4EA8-9496-9A43801505EE}" dt="2024-09-26T15:28:14.886" v="15" actId="1076"/>
          <ac:picMkLst>
            <pc:docMk/>
            <pc:sldMk cId="204839371" sldId="398"/>
            <ac:picMk id="4" creationId="{FA58BD4B-3F8E-1365-FF47-96DF063A722D}"/>
          </ac:picMkLst>
        </pc:picChg>
        <pc:picChg chg="add mod">
          <ac:chgData name="Gagliardi, Antonio" userId="c867f5d8-8173-4098-b3d7-564b7d67e09e" providerId="ADAL" clId="{63B6A7F8-C685-4EA8-9496-9A43801505EE}" dt="2024-09-26T15:31:01.910" v="277" actId="1076"/>
          <ac:picMkLst>
            <pc:docMk/>
            <pc:sldMk cId="204839371" sldId="398"/>
            <ac:picMk id="10" creationId="{2BDAD069-82C8-B4BF-0481-83753E834AB8}"/>
          </ac:picMkLst>
        </pc:picChg>
      </pc:sldChg>
      <pc:sldChg chg="addSp delSp modSp mod">
        <pc:chgData name="Gagliardi, Antonio" userId="c867f5d8-8173-4098-b3d7-564b7d67e09e" providerId="ADAL" clId="{63B6A7F8-C685-4EA8-9496-9A43801505EE}" dt="2024-09-27T15:04:24.197" v="403" actId="1076"/>
        <pc:sldMkLst>
          <pc:docMk/>
          <pc:sldMk cId="2337782646" sldId="400"/>
        </pc:sldMkLst>
        <pc:spChg chg="mod">
          <ac:chgData name="Gagliardi, Antonio" userId="c867f5d8-8173-4098-b3d7-564b7d67e09e" providerId="ADAL" clId="{63B6A7F8-C685-4EA8-9496-9A43801505EE}" dt="2024-09-27T15:04:16.400" v="402" actId="20577"/>
          <ac:spMkLst>
            <pc:docMk/>
            <pc:sldMk cId="2337782646" sldId="400"/>
            <ac:spMk id="8" creationId="{C38C213D-B04A-4958-8019-95D0CEB2391A}"/>
          </ac:spMkLst>
        </pc:spChg>
        <pc:spChg chg="mod">
          <ac:chgData name="Gagliardi, Antonio" userId="c867f5d8-8173-4098-b3d7-564b7d67e09e" providerId="ADAL" clId="{63B6A7F8-C685-4EA8-9496-9A43801505EE}" dt="2024-09-27T15:03:12.651" v="291" actId="1076"/>
          <ac:spMkLst>
            <pc:docMk/>
            <pc:sldMk cId="2337782646" sldId="400"/>
            <ac:spMk id="14" creationId="{944B7130-AF6B-4590-BA55-4F21FB71A8CE}"/>
          </ac:spMkLst>
        </pc:spChg>
        <pc:spChg chg="mod">
          <ac:chgData name="Gagliardi, Antonio" userId="c867f5d8-8173-4098-b3d7-564b7d67e09e" providerId="ADAL" clId="{63B6A7F8-C685-4EA8-9496-9A43801505EE}" dt="2024-09-27T15:04:24.197" v="403" actId="1076"/>
          <ac:spMkLst>
            <pc:docMk/>
            <pc:sldMk cId="2337782646" sldId="400"/>
            <ac:spMk id="15" creationId="{6B74B09C-500A-4C14-9F8C-EBB54CA4535D}"/>
          </ac:spMkLst>
        </pc:spChg>
        <pc:spChg chg="mod">
          <ac:chgData name="Gagliardi, Antonio" userId="c867f5d8-8173-4098-b3d7-564b7d67e09e" providerId="ADAL" clId="{63B6A7F8-C685-4EA8-9496-9A43801505EE}" dt="2024-09-27T15:03:04.176" v="290" actId="1076"/>
          <ac:spMkLst>
            <pc:docMk/>
            <pc:sldMk cId="2337782646" sldId="400"/>
            <ac:spMk id="36" creationId="{488277F3-83BD-4E80-BF0B-EFFF41805770}"/>
          </ac:spMkLst>
        </pc:spChg>
        <pc:picChg chg="del">
          <ac:chgData name="Gagliardi, Antonio" userId="c867f5d8-8173-4098-b3d7-564b7d67e09e" providerId="ADAL" clId="{63B6A7F8-C685-4EA8-9496-9A43801505EE}" dt="2024-09-27T15:02:30.354" v="284" actId="478"/>
          <ac:picMkLst>
            <pc:docMk/>
            <pc:sldMk cId="2337782646" sldId="400"/>
            <ac:picMk id="4" creationId="{57985C52-0351-455F-B8CA-68DBBB074B72}"/>
          </ac:picMkLst>
        </pc:picChg>
        <pc:picChg chg="add del mod">
          <ac:chgData name="Gagliardi, Antonio" userId="c867f5d8-8173-4098-b3d7-564b7d67e09e" providerId="ADAL" clId="{63B6A7F8-C685-4EA8-9496-9A43801505EE}" dt="2024-09-27T15:02:05.008" v="282" actId="478"/>
          <ac:picMkLst>
            <pc:docMk/>
            <pc:sldMk cId="2337782646" sldId="400"/>
            <ac:picMk id="5" creationId="{D93FE3DC-C163-CF17-57CF-35CB60706D20}"/>
          </ac:picMkLst>
        </pc:picChg>
        <pc:picChg chg="add mod ord">
          <ac:chgData name="Gagliardi, Antonio" userId="c867f5d8-8173-4098-b3d7-564b7d67e09e" providerId="ADAL" clId="{63B6A7F8-C685-4EA8-9496-9A43801505EE}" dt="2024-09-27T15:02:53.133" v="289" actId="1076"/>
          <ac:picMkLst>
            <pc:docMk/>
            <pc:sldMk cId="2337782646" sldId="400"/>
            <ac:picMk id="7" creationId="{3709828F-1577-2EBD-706B-9F25D65AB1B8}"/>
          </ac:picMkLst>
        </pc:picChg>
        <pc:picChg chg="del">
          <ac:chgData name="Gagliardi, Antonio" userId="c867f5d8-8173-4098-b3d7-564b7d67e09e" providerId="ADAL" clId="{63B6A7F8-C685-4EA8-9496-9A43801505EE}" dt="2024-09-27T15:02:29.383" v="283" actId="478"/>
          <ac:picMkLst>
            <pc:docMk/>
            <pc:sldMk cId="2337782646" sldId="400"/>
            <ac:picMk id="10" creationId="{EC4E5404-C341-4F42-A053-8054DA3B8FA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3A3EE-1AA5-7845-8C03-7314C16FC59E}" type="datetimeFigureOut">
              <a:rPr lang="it-IT" smtClean="0"/>
              <a:t>30/09/2024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F2DED-5E15-4B4D-A949-649BE05F1748}" type="slidenum">
              <a:rPr lang="it-IT" smtClean="0"/>
              <a:t>‹N›</a:t>
            </a:fld>
            <a:endParaRPr lang="it-IT" dirty="0"/>
          </a:p>
        </p:txBody>
      </p:sp>
    </p:spTree>
    <p:extLst>
      <p:ext uri="{BB962C8B-B14F-4D97-AF65-F5344CB8AC3E}">
        <p14:creationId xmlns:p14="http://schemas.microsoft.com/office/powerpoint/2010/main" val="338265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7</a:t>
            </a:fld>
            <a:endParaRPr lang="it-IT" dirty="0"/>
          </a:p>
        </p:txBody>
      </p:sp>
    </p:spTree>
    <p:extLst>
      <p:ext uri="{BB962C8B-B14F-4D97-AF65-F5344CB8AC3E}">
        <p14:creationId xmlns:p14="http://schemas.microsoft.com/office/powerpoint/2010/main" val="29480686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4.jpg"/><Relationship Id="rId4" Type="http://schemas.openxmlformats.org/officeDocument/2006/relationships/image" Target="../media/image3.png"/><Relationship Id="rId9"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2.jpg"/><Relationship Id="rId2" Type="http://schemas.openxmlformats.org/officeDocument/2006/relationships/image" Target="../media/image17.png"/><Relationship Id="rId16" Type="http://schemas.openxmlformats.org/officeDocument/2006/relationships/image" Target="../media/image31.jpg"/><Relationship Id="rId1" Type="http://schemas.openxmlformats.org/officeDocument/2006/relationships/slideMaster" Target="../slideMasters/slideMaster2.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34.svg"/><Relationship Id="rId5" Type="http://schemas.openxmlformats.org/officeDocument/2006/relationships/image" Target="../media/image4.svg"/><Relationship Id="rId15" Type="http://schemas.openxmlformats.org/officeDocument/2006/relationships/image" Target="../media/image38.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2012400"/>
            <a:ext cx="9360000" cy="2386800"/>
          </a:xfrm>
        </p:spPr>
        <p:txBody>
          <a:bodyPr anchor="b"/>
          <a:lstStyle>
            <a:lvl1pPr>
              <a:defRPr sz="6000">
                <a:solidFill>
                  <a:srgbClr val="003D69"/>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4492800"/>
            <a:ext cx="9360000" cy="1500187"/>
          </a:xfrm>
        </p:spPr>
        <p:txBody>
          <a:bodyPr/>
          <a:lstStyle>
            <a:lvl1pPr marL="0" indent="0">
              <a:buNone/>
              <a:defRPr sz="2400">
                <a:solidFill>
                  <a:srgbClr val="003D6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pic>
        <p:nvPicPr>
          <p:cNvPr id="6" name="Elemento grafico 5">
            <a:extLst>
              <a:ext uri="{FF2B5EF4-FFF2-40B4-BE49-F238E27FC236}">
                <a16:creationId xmlns:a16="http://schemas.microsoft.com/office/drawing/2014/main" id="{4E07C240-2C09-5646-B44D-EBFCC18DAA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58292"/>
            <a:ext cx="1616076" cy="799708"/>
          </a:xfrm>
          <a:prstGeom prst="rect">
            <a:avLst/>
          </a:prstGeom>
        </p:spPr>
      </p:pic>
      <p:pic>
        <p:nvPicPr>
          <p:cNvPr id="9" name="Elemento grafico 8">
            <a:extLst>
              <a:ext uri="{FF2B5EF4-FFF2-40B4-BE49-F238E27FC236}">
                <a16:creationId xmlns:a16="http://schemas.microsoft.com/office/drawing/2014/main" id="{B73E61C2-B986-0641-98B7-1A46B63E5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317" y="6591431"/>
            <a:ext cx="1882645" cy="266569"/>
          </a:xfrm>
          <a:prstGeom prst="rect">
            <a:avLst/>
          </a:prstGeom>
        </p:spPr>
      </p:pic>
      <p:pic>
        <p:nvPicPr>
          <p:cNvPr id="10" name="Elemento grafico 9">
            <a:extLst>
              <a:ext uri="{FF2B5EF4-FFF2-40B4-BE49-F238E27FC236}">
                <a16:creationId xmlns:a16="http://schemas.microsoft.com/office/drawing/2014/main" id="{C7D8E86D-80FA-BA4B-9A9A-AA2E5ADA331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2292" y="2012991"/>
            <a:ext cx="799708" cy="1882646"/>
          </a:xfrm>
          <a:prstGeom prst="rect">
            <a:avLst/>
          </a:prstGeom>
        </p:spPr>
      </p:pic>
      <p:pic>
        <p:nvPicPr>
          <p:cNvPr id="11" name="Elemento grafico 10">
            <a:extLst>
              <a:ext uri="{FF2B5EF4-FFF2-40B4-BE49-F238E27FC236}">
                <a16:creationId xmlns:a16="http://schemas.microsoft.com/office/drawing/2014/main" id="{E4C480DD-7925-CD46-9090-03455130FAC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972" y="2012991"/>
            <a:ext cx="799708" cy="1066277"/>
          </a:xfrm>
          <a:prstGeom prst="rect">
            <a:avLst/>
          </a:prstGeom>
        </p:spPr>
      </p:pic>
      <p:pic>
        <p:nvPicPr>
          <p:cNvPr id="12" name="Elemento grafico 11">
            <a:extLst>
              <a:ext uri="{FF2B5EF4-FFF2-40B4-BE49-F238E27FC236}">
                <a16:creationId xmlns:a16="http://schemas.microsoft.com/office/drawing/2014/main" id="{7385098E-7D6B-F34E-9767-CD1CD21D3E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73240"/>
          <a:stretch/>
        </p:blipFill>
        <p:spPr>
          <a:xfrm>
            <a:off x="1440000" y="558000"/>
            <a:ext cx="766487" cy="770659"/>
          </a:xfrm>
          <a:prstGeom prst="rect">
            <a:avLst/>
          </a:prstGeom>
        </p:spPr>
      </p:pic>
    </p:spTree>
    <p:extLst>
      <p:ext uri="{BB962C8B-B14F-4D97-AF65-F5344CB8AC3E}">
        <p14:creationId xmlns:p14="http://schemas.microsoft.com/office/powerpoint/2010/main" val="409654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C3ACE0-F0D4-2B44-A6F5-27E703D17761}"/>
              </a:ext>
            </a:extLst>
          </p:cNvPr>
          <p:cNvSpPr>
            <a:spLocks noGrp="1"/>
          </p:cNvSpPr>
          <p:nvPr>
            <p:ph type="title"/>
          </p:nvPr>
        </p:nvSpPr>
        <p:spPr>
          <a:xfrm>
            <a:off x="839788" y="1627200"/>
            <a:ext cx="3932237" cy="1600200"/>
          </a:xfrm>
        </p:spPr>
        <p:txBody>
          <a:bodyPr anchor="t" anchorCtr="0">
            <a:normAutofit/>
          </a:bodyPr>
          <a:lstStyle>
            <a:lvl1pPr>
              <a:defRPr sz="280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id="{BD6D3559-8834-E14F-8ED4-9B04425DCE26}"/>
              </a:ext>
            </a:extLst>
          </p:cNvPr>
          <p:cNvSpPr>
            <a:spLocks noGrp="1"/>
          </p:cNvSpPr>
          <p:nvPr>
            <p:ph type="pic" idx="1"/>
          </p:nvPr>
        </p:nvSpPr>
        <p:spPr>
          <a:xfrm>
            <a:off x="5183188" y="1627201"/>
            <a:ext cx="6172200" cy="453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DBFC02CC-0F51-AA4F-BAA4-423844184D18}"/>
              </a:ext>
            </a:extLst>
          </p:cNvPr>
          <p:cNvSpPr>
            <a:spLocks noGrp="1"/>
          </p:cNvSpPr>
          <p:nvPr>
            <p:ph type="body" sz="half" idx="2"/>
          </p:nvPr>
        </p:nvSpPr>
        <p:spPr>
          <a:xfrm>
            <a:off x="839788" y="3229200"/>
            <a:ext cx="3932237" cy="293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40633F0B-C335-2944-B056-3C2073C5010D}"/>
              </a:ext>
            </a:extLst>
          </p:cNvPr>
          <p:cNvSpPr>
            <a:spLocks noGrp="1"/>
          </p:cNvSpPr>
          <p:nvPr>
            <p:ph type="dt" sz="half" idx="10"/>
          </p:nvPr>
        </p:nvSpPr>
        <p:spPr/>
        <p:txBody>
          <a:bodyPr/>
          <a:lstStyle/>
          <a:p>
            <a:fld id="{86344196-9F8A-46ED-877F-2109F4C52C39}" type="datetime1">
              <a:rPr lang="it-IT" smtClean="0"/>
              <a:t>30/09/2024</a:t>
            </a:fld>
            <a:endParaRPr lang="it-IT" dirty="0"/>
          </a:p>
        </p:txBody>
      </p:sp>
      <p:sp>
        <p:nvSpPr>
          <p:cNvPr id="6" name="Segnaposto piè di pagina 5">
            <a:extLst>
              <a:ext uri="{FF2B5EF4-FFF2-40B4-BE49-F238E27FC236}">
                <a16:creationId xmlns:a16="http://schemas.microsoft.com/office/drawing/2014/main" id="{4AB06D96-F948-1F4D-8E40-1A905BEB5E14}"/>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B3AB7C04-2CBD-6644-9A89-7BB0C65E5748}"/>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0" name="Rettangolo 9">
            <a:extLst>
              <a:ext uri="{FF2B5EF4-FFF2-40B4-BE49-F238E27FC236}">
                <a16:creationId xmlns:a16="http://schemas.microsoft.com/office/drawing/2014/main" id="{2B4D5E82-50E7-D849-9136-C32A5B78476D}"/>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Elemento grafico 10">
            <a:extLst>
              <a:ext uri="{FF2B5EF4-FFF2-40B4-BE49-F238E27FC236}">
                <a16:creationId xmlns:a16="http://schemas.microsoft.com/office/drawing/2014/main" id="{FA51D0F6-270A-9E4E-908A-66ABC7D40A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718"/>
          <a:stretch/>
        </p:blipFill>
        <p:spPr>
          <a:xfrm>
            <a:off x="258900" y="149269"/>
            <a:ext cx="533400" cy="553095"/>
          </a:xfrm>
          <a:prstGeom prst="rect">
            <a:avLst/>
          </a:prstGeom>
        </p:spPr>
      </p:pic>
    </p:spTree>
    <p:extLst>
      <p:ext uri="{BB962C8B-B14F-4D97-AF65-F5344CB8AC3E}">
        <p14:creationId xmlns:p14="http://schemas.microsoft.com/office/powerpoint/2010/main" val="194449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DBC41-A49B-6F4C-A125-A37E978A5C9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4BC30B-EBB4-8348-8795-FEDCEBBAAC6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0786F4-8010-8D44-924E-AF2E0FE674CC}"/>
              </a:ext>
            </a:extLst>
          </p:cNvPr>
          <p:cNvSpPr>
            <a:spLocks noGrp="1"/>
          </p:cNvSpPr>
          <p:nvPr>
            <p:ph type="dt" sz="half" idx="10"/>
          </p:nvPr>
        </p:nvSpPr>
        <p:spPr/>
        <p:txBody>
          <a:bodyPr/>
          <a:lstStyle/>
          <a:p>
            <a:fld id="{47ABB6A9-FBFD-4C86-AFAE-5C6BA4F0932C}" type="datetime1">
              <a:rPr lang="it-IT" smtClean="0"/>
              <a:t>30/09/2024</a:t>
            </a:fld>
            <a:endParaRPr lang="it-IT" dirty="0"/>
          </a:p>
        </p:txBody>
      </p:sp>
      <p:sp>
        <p:nvSpPr>
          <p:cNvPr id="5" name="Segnaposto piè di pagina 4">
            <a:extLst>
              <a:ext uri="{FF2B5EF4-FFF2-40B4-BE49-F238E27FC236}">
                <a16:creationId xmlns:a16="http://schemas.microsoft.com/office/drawing/2014/main" id="{ECFB5A4F-419B-DB40-B33D-114A9179323F}"/>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45B136A9-5989-C642-9966-393995740D89}"/>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9" name="Rettangolo 8">
            <a:extLst>
              <a:ext uri="{FF2B5EF4-FFF2-40B4-BE49-F238E27FC236}">
                <a16:creationId xmlns:a16="http://schemas.microsoft.com/office/drawing/2014/main" id="{A88DC6C3-B409-844D-A2AA-155E6BE4979D}"/>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Elemento grafico 9">
            <a:extLst>
              <a:ext uri="{FF2B5EF4-FFF2-40B4-BE49-F238E27FC236}">
                <a16:creationId xmlns:a16="http://schemas.microsoft.com/office/drawing/2014/main" id="{88D632FC-8DBC-324A-AEE4-BAEF23E5D51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8605" b="47718"/>
          <a:stretch/>
        </p:blipFill>
        <p:spPr>
          <a:xfrm>
            <a:off x="258900" y="149269"/>
            <a:ext cx="579300" cy="553095"/>
          </a:xfrm>
          <a:prstGeom prst="rect">
            <a:avLst/>
          </a:prstGeom>
        </p:spPr>
      </p:pic>
    </p:spTree>
    <p:extLst>
      <p:ext uri="{BB962C8B-B14F-4D97-AF65-F5344CB8AC3E}">
        <p14:creationId xmlns:p14="http://schemas.microsoft.com/office/powerpoint/2010/main" val="2215052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372723F-BCD9-B747-A67C-EBF1931FA2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804E36-1E60-BE4C-8C55-C3C0BF5D49A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D69294-DFB7-A54F-8AB1-F78EFCAA988C}"/>
              </a:ext>
            </a:extLst>
          </p:cNvPr>
          <p:cNvSpPr>
            <a:spLocks noGrp="1"/>
          </p:cNvSpPr>
          <p:nvPr>
            <p:ph type="dt" sz="half" idx="10"/>
          </p:nvPr>
        </p:nvSpPr>
        <p:spPr/>
        <p:txBody>
          <a:bodyPr/>
          <a:lstStyle/>
          <a:p>
            <a:fld id="{F33271D2-B3B1-4B20-AB67-16D99F13B8CB}" type="datetime1">
              <a:rPr lang="it-IT" smtClean="0"/>
              <a:t>30/09/2024</a:t>
            </a:fld>
            <a:endParaRPr lang="it-IT" dirty="0"/>
          </a:p>
        </p:txBody>
      </p:sp>
      <p:sp>
        <p:nvSpPr>
          <p:cNvPr id="5" name="Segnaposto piè di pagina 4">
            <a:extLst>
              <a:ext uri="{FF2B5EF4-FFF2-40B4-BE49-F238E27FC236}">
                <a16:creationId xmlns:a16="http://schemas.microsoft.com/office/drawing/2014/main" id="{147D4B2E-8660-7E40-872E-13823F14EA2B}"/>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94C16ECA-25C7-5844-A826-B76589BB4FE9}"/>
              </a:ext>
            </a:extLst>
          </p:cNvPr>
          <p:cNvSpPr>
            <a:spLocks noGrp="1"/>
          </p:cNvSpPr>
          <p:nvPr>
            <p:ph type="sldNum" sz="quarter" idx="12"/>
          </p:nvPr>
        </p:nvSpPr>
        <p:spPr/>
        <p:txBody>
          <a:bodyPr/>
          <a:lstStyle/>
          <a:p>
            <a:fld id="{133D2D22-B68D-E74E-AFBB-F8D19E37E652}" type="slidenum">
              <a:rPr lang="it-IT" smtClean="0"/>
              <a:t>‹N›</a:t>
            </a:fld>
            <a:endParaRPr lang="it-IT" dirty="0"/>
          </a:p>
        </p:txBody>
      </p:sp>
    </p:spTree>
    <p:extLst>
      <p:ext uri="{BB962C8B-B14F-4D97-AF65-F5344CB8AC3E}">
        <p14:creationId xmlns:p14="http://schemas.microsoft.com/office/powerpoint/2010/main" val="291011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grazie">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2A5D0D-B2A0-C64A-8818-DB771892C0F7}"/>
              </a:ext>
            </a:extLst>
          </p:cNvPr>
          <p:cNvSpPr>
            <a:spLocks noGrp="1"/>
          </p:cNvSpPr>
          <p:nvPr>
            <p:ph type="ctrTitle" hasCustomPrompt="1"/>
          </p:nvPr>
        </p:nvSpPr>
        <p:spPr>
          <a:xfrm>
            <a:off x="2065406" y="656010"/>
            <a:ext cx="8109188" cy="896547"/>
          </a:xfrm>
        </p:spPr>
        <p:txBody>
          <a:bodyPr anchor="b"/>
          <a:lstStyle>
            <a:lvl1pPr algn="l">
              <a:defRPr sz="6000">
                <a:solidFill>
                  <a:srgbClr val="003D69"/>
                </a:solidFill>
              </a:defRPr>
            </a:lvl1pPr>
          </a:lstStyle>
          <a:p>
            <a:r>
              <a:rPr lang="it-IT" dirty="0"/>
              <a:t>Grazie.</a:t>
            </a:r>
          </a:p>
        </p:txBody>
      </p:sp>
      <p:pic>
        <p:nvPicPr>
          <p:cNvPr id="13" name="Elemento grafico 12">
            <a:extLst>
              <a:ext uri="{FF2B5EF4-FFF2-40B4-BE49-F238E27FC236}">
                <a16:creationId xmlns:a16="http://schemas.microsoft.com/office/drawing/2014/main" id="{4CED6BAA-0580-5F4E-A127-BF4787E682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58292"/>
            <a:ext cx="1616076" cy="799708"/>
          </a:xfrm>
          <a:prstGeom prst="rect">
            <a:avLst/>
          </a:prstGeom>
        </p:spPr>
      </p:pic>
      <p:pic>
        <p:nvPicPr>
          <p:cNvPr id="16" name="Elemento grafico 15">
            <a:extLst>
              <a:ext uri="{FF2B5EF4-FFF2-40B4-BE49-F238E27FC236}">
                <a16:creationId xmlns:a16="http://schemas.microsoft.com/office/drawing/2014/main" id="{C7C40F5E-A985-EE42-9E36-8B653FDEB4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317" y="6591431"/>
            <a:ext cx="1882645" cy="266569"/>
          </a:xfrm>
          <a:prstGeom prst="rect">
            <a:avLst/>
          </a:prstGeom>
        </p:spPr>
      </p:pic>
      <p:pic>
        <p:nvPicPr>
          <p:cNvPr id="18" name="Elemento grafico 17">
            <a:extLst>
              <a:ext uri="{FF2B5EF4-FFF2-40B4-BE49-F238E27FC236}">
                <a16:creationId xmlns:a16="http://schemas.microsoft.com/office/drawing/2014/main" id="{6086AEA6-8454-764F-92D9-771AB6104B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2292" y="2012991"/>
            <a:ext cx="799708" cy="1882646"/>
          </a:xfrm>
          <a:prstGeom prst="rect">
            <a:avLst/>
          </a:prstGeom>
        </p:spPr>
      </p:pic>
      <p:pic>
        <p:nvPicPr>
          <p:cNvPr id="20" name="Elemento grafico 19">
            <a:extLst>
              <a:ext uri="{FF2B5EF4-FFF2-40B4-BE49-F238E27FC236}">
                <a16:creationId xmlns:a16="http://schemas.microsoft.com/office/drawing/2014/main" id="{B07635E7-C29B-AF40-8D6C-31A6FABAB7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972" y="2012991"/>
            <a:ext cx="799708" cy="1066277"/>
          </a:xfrm>
          <a:prstGeom prst="rect">
            <a:avLst/>
          </a:prstGeom>
        </p:spPr>
      </p:pic>
      <p:pic>
        <p:nvPicPr>
          <p:cNvPr id="26" name="Elemento grafico 25">
            <a:extLst>
              <a:ext uri="{FF2B5EF4-FFF2-40B4-BE49-F238E27FC236}">
                <a16:creationId xmlns:a16="http://schemas.microsoft.com/office/drawing/2014/main" id="{8CB1D4F2-757B-0140-91AF-1640BBAC5043}"/>
              </a:ext>
            </a:extLst>
          </p:cNvPr>
          <p:cNvPicPr>
            <a:picLocks noChangeAspect="1"/>
          </p:cNvPicPr>
          <p:nvPr userDrawn="1"/>
        </p:nvPicPr>
        <p:blipFill>
          <a:blip r:embed="rId10"/>
          <a:srcRect/>
          <a:stretch/>
        </p:blipFill>
        <p:spPr>
          <a:xfrm>
            <a:off x="2715788" y="2814617"/>
            <a:ext cx="6808424" cy="3243674"/>
          </a:xfrm>
          <a:prstGeom prst="rect">
            <a:avLst/>
          </a:prstGeom>
        </p:spPr>
      </p:pic>
    </p:spTree>
    <p:extLst>
      <p:ext uri="{BB962C8B-B14F-4D97-AF65-F5344CB8AC3E}">
        <p14:creationId xmlns:p14="http://schemas.microsoft.com/office/powerpoint/2010/main" val="503727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2012400"/>
            <a:ext cx="9360000" cy="2386800"/>
          </a:xfrm>
        </p:spPr>
        <p:txBody>
          <a:bodyPr anchor="b"/>
          <a:lstStyle>
            <a:lvl1pPr>
              <a:defRPr sz="6000">
                <a:solidFill>
                  <a:srgbClr val="003D69"/>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4492800"/>
            <a:ext cx="9360000" cy="1500187"/>
          </a:xfrm>
        </p:spPr>
        <p:txBody>
          <a:bodyPr/>
          <a:lstStyle>
            <a:lvl1pPr marL="0" indent="0">
              <a:buNone/>
              <a:defRPr sz="2400">
                <a:solidFill>
                  <a:srgbClr val="003D6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pic>
        <p:nvPicPr>
          <p:cNvPr id="6" name="Elemento grafico 5">
            <a:extLst>
              <a:ext uri="{FF2B5EF4-FFF2-40B4-BE49-F238E27FC236}">
                <a16:creationId xmlns:a16="http://schemas.microsoft.com/office/drawing/2014/main" id="{4E07C240-2C09-5646-B44D-EBFCC18DAA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58292"/>
            <a:ext cx="1616076" cy="799708"/>
          </a:xfrm>
          <a:prstGeom prst="rect">
            <a:avLst/>
          </a:prstGeom>
        </p:spPr>
      </p:pic>
      <p:pic>
        <p:nvPicPr>
          <p:cNvPr id="9" name="Elemento grafico 8">
            <a:extLst>
              <a:ext uri="{FF2B5EF4-FFF2-40B4-BE49-F238E27FC236}">
                <a16:creationId xmlns:a16="http://schemas.microsoft.com/office/drawing/2014/main" id="{B73E61C2-B986-0641-98B7-1A46B63E5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317" y="6591431"/>
            <a:ext cx="1882645" cy="266569"/>
          </a:xfrm>
          <a:prstGeom prst="rect">
            <a:avLst/>
          </a:prstGeom>
        </p:spPr>
      </p:pic>
      <p:pic>
        <p:nvPicPr>
          <p:cNvPr id="10" name="Elemento grafico 9">
            <a:extLst>
              <a:ext uri="{FF2B5EF4-FFF2-40B4-BE49-F238E27FC236}">
                <a16:creationId xmlns:a16="http://schemas.microsoft.com/office/drawing/2014/main" id="{C7D8E86D-80FA-BA4B-9A9A-AA2E5ADA331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2292" y="2012991"/>
            <a:ext cx="799708" cy="1882646"/>
          </a:xfrm>
          <a:prstGeom prst="rect">
            <a:avLst/>
          </a:prstGeom>
        </p:spPr>
      </p:pic>
      <p:pic>
        <p:nvPicPr>
          <p:cNvPr id="11" name="Elemento grafico 10">
            <a:extLst>
              <a:ext uri="{FF2B5EF4-FFF2-40B4-BE49-F238E27FC236}">
                <a16:creationId xmlns:a16="http://schemas.microsoft.com/office/drawing/2014/main" id="{E4C480DD-7925-CD46-9090-03455130FAC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972" y="2012991"/>
            <a:ext cx="799708" cy="1066277"/>
          </a:xfrm>
          <a:prstGeom prst="rect">
            <a:avLst/>
          </a:prstGeom>
        </p:spPr>
      </p:pic>
      <p:pic>
        <p:nvPicPr>
          <p:cNvPr id="5" name="Elemento grafico 4">
            <a:extLst>
              <a:ext uri="{FF2B5EF4-FFF2-40B4-BE49-F238E27FC236}">
                <a16:creationId xmlns:a16="http://schemas.microsoft.com/office/drawing/2014/main" id="{43DA6BF0-3544-44A0-A893-683A469AFAF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440000" y="558000"/>
            <a:ext cx="2181225" cy="914400"/>
          </a:xfrm>
          <a:prstGeom prst="rect">
            <a:avLst/>
          </a:prstGeom>
        </p:spPr>
      </p:pic>
      <p:sp>
        <p:nvSpPr>
          <p:cNvPr id="4" name="Rettangolo 3">
            <a:extLst>
              <a:ext uri="{FF2B5EF4-FFF2-40B4-BE49-F238E27FC236}">
                <a16:creationId xmlns:a16="http://schemas.microsoft.com/office/drawing/2014/main" id="{C68F7A1D-1A07-4992-91EF-57437BA89392}"/>
              </a:ext>
            </a:extLst>
          </p:cNvPr>
          <p:cNvSpPr/>
          <p:nvPr userDrawn="1"/>
        </p:nvSpPr>
        <p:spPr>
          <a:xfrm>
            <a:off x="10038316" y="5992987"/>
            <a:ext cx="1053754" cy="4315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ysClr val="windowText" lastClr="000000"/>
                </a:solidFill>
              </a:rPr>
              <a:t>BOZZA</a:t>
            </a:r>
          </a:p>
        </p:txBody>
      </p:sp>
    </p:spTree>
    <p:extLst>
      <p:ext uri="{BB962C8B-B14F-4D97-AF65-F5344CB8AC3E}">
        <p14:creationId xmlns:p14="http://schemas.microsoft.com/office/powerpoint/2010/main" val="22683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7FD707-0943-964D-8F5A-5D23CDC23E00}"/>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F50A623-EA99-5647-9BBC-54FA432C4B82}"/>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D7BEB79D-42F1-F14D-B644-7CBE0D965832}"/>
              </a:ext>
            </a:extLst>
          </p:cNvPr>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039D50B0-4A75-FF45-A6DE-372B61A60AC4}"/>
              </a:ext>
            </a:extLst>
          </p:cNvPr>
          <p:cNvSpPr>
            <a:spLocks noGrp="1"/>
          </p:cNvSpPr>
          <p:nvPr>
            <p:ph type="dt" sz="half" idx="10"/>
          </p:nvPr>
        </p:nvSpPr>
        <p:spPr/>
        <p:txBody>
          <a:bodyPr/>
          <a:lstStyle/>
          <a:p>
            <a:fld id="{ABB2CE91-E372-7E40-8B0C-70C8384EEBF5}" type="datetime1">
              <a:rPr lang="it-IT" smtClean="0"/>
              <a:t>30/09/2024</a:t>
            </a:fld>
            <a:endParaRPr lang="it-IT" dirty="0"/>
          </a:p>
        </p:txBody>
      </p:sp>
      <p:sp>
        <p:nvSpPr>
          <p:cNvPr id="5" name="Segnaposto piè di pagina 4">
            <a:extLst>
              <a:ext uri="{FF2B5EF4-FFF2-40B4-BE49-F238E27FC236}">
                <a16:creationId xmlns:a16="http://schemas.microsoft.com/office/drawing/2014/main" id="{2F539746-25DB-C449-8A5F-5DC4B6C06AEB}"/>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73636F7-47A8-094E-BD93-7CFBBC00EB75}"/>
              </a:ext>
            </a:extLst>
          </p:cNvPr>
          <p:cNvSpPr>
            <a:spLocks noGrp="1"/>
          </p:cNvSpPr>
          <p:nvPr>
            <p:ph type="sldNum" sz="quarter" idx="12"/>
          </p:nvPr>
        </p:nvSpPr>
        <p:spPr/>
        <p:txBody>
          <a:bodyPr/>
          <a:lstStyle/>
          <a:p>
            <a:fld id="{133D2D22-B68D-E74E-AFBB-F8D19E37E652}" type="slidenum">
              <a:rPr lang="it-IT" smtClean="0"/>
              <a:t>‹N›</a:t>
            </a:fld>
            <a:endParaRPr lang="it-IT" dirty="0"/>
          </a:p>
        </p:txBody>
      </p:sp>
      <p:pic>
        <p:nvPicPr>
          <p:cNvPr id="9" name="Elemento grafico 10">
            <a:extLst>
              <a:ext uri="{FF2B5EF4-FFF2-40B4-BE49-F238E27FC236}">
                <a16:creationId xmlns:a16="http://schemas.microsoft.com/office/drawing/2014/main" id="{E755CFF8-CF23-4D7F-92D8-21EA0438D94B}"/>
              </a:ext>
            </a:extLst>
          </p:cNvPr>
          <p:cNvPicPr>
            <a:picLocks noChangeAspect="1"/>
          </p:cNvPicPr>
          <p:nvPr userDrawn="1"/>
        </p:nvPicPr>
        <p:blipFill>
          <a:blip r:embed="rId2"/>
          <a:srcRect/>
          <a:stretch/>
        </p:blipFill>
        <p:spPr>
          <a:xfrm>
            <a:off x="258900" y="411524"/>
            <a:ext cx="533400" cy="533400"/>
          </a:xfrm>
          <a:prstGeom prst="rect">
            <a:avLst/>
          </a:prstGeom>
        </p:spPr>
      </p:pic>
    </p:spTree>
    <p:extLst>
      <p:ext uri="{BB962C8B-B14F-4D97-AF65-F5344CB8AC3E}">
        <p14:creationId xmlns:p14="http://schemas.microsoft.com/office/powerpoint/2010/main" val="402243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pertura-sezione_foto">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02389A69-1636-7B4C-A857-68359059DFD6}"/>
              </a:ext>
            </a:extLst>
          </p:cNvPr>
          <p:cNvSpPr/>
          <p:nvPr userDrawn="1"/>
        </p:nvSpPr>
        <p:spPr>
          <a:xfrm>
            <a:off x="0" y="1"/>
            <a:ext cx="12192000" cy="5149294"/>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948600"/>
            <a:ext cx="9360000" cy="2386800"/>
          </a:xfrm>
        </p:spPr>
        <p:txBody>
          <a:bodyPr anchor="b"/>
          <a:lstStyle>
            <a:lvl1pPr>
              <a:defRPr sz="6000">
                <a:solidFill>
                  <a:schemeClr val="bg1"/>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429000"/>
            <a:ext cx="93600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pic>
        <p:nvPicPr>
          <p:cNvPr id="11" name="Elemento grafico 10">
            <a:extLst>
              <a:ext uri="{FF2B5EF4-FFF2-40B4-BE49-F238E27FC236}">
                <a16:creationId xmlns:a16="http://schemas.microsoft.com/office/drawing/2014/main" id="{538D1340-7BA5-4B4F-93A2-F8EF122B1D1B}"/>
              </a:ext>
            </a:extLst>
          </p:cNvPr>
          <p:cNvPicPr>
            <a:picLocks noChangeAspect="1"/>
          </p:cNvPicPr>
          <p:nvPr userDrawn="1"/>
        </p:nvPicPr>
        <p:blipFill>
          <a:blip r:embed="rId2"/>
          <a:srcRect/>
          <a:stretch/>
        </p:blipFill>
        <p:spPr>
          <a:xfrm>
            <a:off x="258900" y="4636293"/>
            <a:ext cx="914400" cy="914400"/>
          </a:xfrm>
          <a:prstGeom prst="rect">
            <a:avLst/>
          </a:prstGeom>
        </p:spPr>
      </p:pic>
      <p:grpSp>
        <p:nvGrpSpPr>
          <p:cNvPr id="4" name="Gruppo 3">
            <a:extLst>
              <a:ext uri="{FF2B5EF4-FFF2-40B4-BE49-F238E27FC236}">
                <a16:creationId xmlns:a16="http://schemas.microsoft.com/office/drawing/2014/main" id="{80D0E149-E3E4-4A83-BFDA-D686CDF8F378}"/>
              </a:ext>
            </a:extLst>
          </p:cNvPr>
          <p:cNvGrpSpPr/>
          <p:nvPr userDrawn="1"/>
        </p:nvGrpSpPr>
        <p:grpSpPr>
          <a:xfrm>
            <a:off x="-268" y="6097894"/>
            <a:ext cx="12192000" cy="763200"/>
            <a:chOff x="0" y="5943600"/>
            <a:chExt cx="12192000" cy="763200"/>
          </a:xfrm>
        </p:grpSpPr>
        <p:pic>
          <p:nvPicPr>
            <p:cNvPr id="5" name="Immagine 4" descr="Immagine che contiene disegnando&#10;&#10;Descrizione generata automaticamente">
              <a:extLst>
                <a:ext uri="{FF2B5EF4-FFF2-40B4-BE49-F238E27FC236}">
                  <a16:creationId xmlns:a16="http://schemas.microsoft.com/office/drawing/2014/main" id="{E940CA9A-54F8-4F6F-B375-94CAE5E7BFF5}"/>
                </a:ext>
              </a:extLst>
            </p:cNvPr>
            <p:cNvPicPr preferRelativeResize="0">
              <a:picLocks/>
            </p:cNvPicPr>
            <p:nvPr userDrawn="1"/>
          </p:nvPicPr>
          <p:blipFill>
            <a:blip r:embed="rId3"/>
            <a:stretch>
              <a:fillRect/>
            </a:stretch>
          </p:blipFill>
          <p:spPr>
            <a:xfrm>
              <a:off x="4571799" y="5943600"/>
              <a:ext cx="762502" cy="763200"/>
            </a:xfrm>
            <a:prstGeom prst="rect">
              <a:avLst/>
            </a:prstGeom>
          </p:spPr>
        </p:pic>
        <p:pic>
          <p:nvPicPr>
            <p:cNvPr id="8" name="Immagine 7" descr="Immagine che contiene disegnando&#10;&#10;Descrizione generata automaticamente">
              <a:extLst>
                <a:ext uri="{FF2B5EF4-FFF2-40B4-BE49-F238E27FC236}">
                  <a16:creationId xmlns:a16="http://schemas.microsoft.com/office/drawing/2014/main" id="{7CA3512B-4114-4679-BC61-E8CA1C1FC0BD}"/>
                </a:ext>
              </a:extLst>
            </p:cNvPr>
            <p:cNvPicPr preferRelativeResize="0">
              <a:picLocks/>
            </p:cNvPicPr>
            <p:nvPr userDrawn="1"/>
          </p:nvPicPr>
          <p:blipFill>
            <a:blip r:embed="rId4"/>
            <a:stretch>
              <a:fillRect/>
            </a:stretch>
          </p:blipFill>
          <p:spPr>
            <a:xfrm>
              <a:off x="2285900" y="5943600"/>
              <a:ext cx="762502" cy="763200"/>
            </a:xfrm>
            <a:prstGeom prst="rect">
              <a:avLst/>
            </a:prstGeom>
          </p:spPr>
        </p:pic>
        <p:pic>
          <p:nvPicPr>
            <p:cNvPr id="12" name="Immagine 11">
              <a:extLst>
                <a:ext uri="{FF2B5EF4-FFF2-40B4-BE49-F238E27FC236}">
                  <a16:creationId xmlns:a16="http://schemas.microsoft.com/office/drawing/2014/main" id="{3099D80D-02DE-4D39-A1E8-D7F9F9A3C16E}"/>
                </a:ext>
              </a:extLst>
            </p:cNvPr>
            <p:cNvPicPr preferRelativeResize="0">
              <a:picLocks/>
            </p:cNvPicPr>
            <p:nvPr userDrawn="1"/>
          </p:nvPicPr>
          <p:blipFill>
            <a:blip r:embed="rId5"/>
            <a:stretch>
              <a:fillRect/>
            </a:stretch>
          </p:blipFill>
          <p:spPr>
            <a:xfrm>
              <a:off x="10667531" y="5943600"/>
              <a:ext cx="762502" cy="763200"/>
            </a:xfrm>
            <a:prstGeom prst="rect">
              <a:avLst/>
            </a:prstGeom>
          </p:spPr>
        </p:pic>
        <p:pic>
          <p:nvPicPr>
            <p:cNvPr id="14" name="Immagine 13">
              <a:extLst>
                <a:ext uri="{FF2B5EF4-FFF2-40B4-BE49-F238E27FC236}">
                  <a16:creationId xmlns:a16="http://schemas.microsoft.com/office/drawing/2014/main" id="{C8068B18-0FFD-42DE-AB88-5146BA609C4F}"/>
                </a:ext>
              </a:extLst>
            </p:cNvPr>
            <p:cNvPicPr preferRelativeResize="0">
              <a:picLocks/>
            </p:cNvPicPr>
            <p:nvPr userDrawn="1"/>
          </p:nvPicPr>
          <p:blipFill>
            <a:blip r:embed="rId6"/>
            <a:stretch>
              <a:fillRect/>
            </a:stretch>
          </p:blipFill>
          <p:spPr>
            <a:xfrm>
              <a:off x="6857699" y="5943600"/>
              <a:ext cx="762502" cy="763200"/>
            </a:xfrm>
            <a:prstGeom prst="rect">
              <a:avLst/>
            </a:prstGeom>
          </p:spPr>
        </p:pic>
        <p:pic>
          <p:nvPicPr>
            <p:cNvPr id="16" name="Immagine 15" descr="Immagine che contiene disegnando&#10;&#10;Descrizione generata automaticamente">
              <a:extLst>
                <a:ext uri="{FF2B5EF4-FFF2-40B4-BE49-F238E27FC236}">
                  <a16:creationId xmlns:a16="http://schemas.microsoft.com/office/drawing/2014/main" id="{C17A8452-545A-45E5-BEE9-60D70DB3D2D4}"/>
                </a:ext>
              </a:extLst>
            </p:cNvPr>
            <p:cNvPicPr preferRelativeResize="0">
              <a:picLocks/>
            </p:cNvPicPr>
            <p:nvPr userDrawn="1"/>
          </p:nvPicPr>
          <p:blipFill>
            <a:blip r:embed="rId7"/>
            <a:stretch>
              <a:fillRect/>
            </a:stretch>
          </p:blipFill>
          <p:spPr>
            <a:xfrm>
              <a:off x="6095732" y="5943600"/>
              <a:ext cx="762502" cy="763200"/>
            </a:xfrm>
            <a:prstGeom prst="rect">
              <a:avLst/>
            </a:prstGeom>
          </p:spPr>
        </p:pic>
        <p:pic>
          <p:nvPicPr>
            <p:cNvPr id="18" name="Immagine 17" descr="Immagine che contiene luce&#10;&#10;Descrizione generata automaticamente">
              <a:extLst>
                <a:ext uri="{FF2B5EF4-FFF2-40B4-BE49-F238E27FC236}">
                  <a16:creationId xmlns:a16="http://schemas.microsoft.com/office/drawing/2014/main" id="{21277BE7-20E1-49CD-A6E4-D79649DFCEF9}"/>
                </a:ext>
              </a:extLst>
            </p:cNvPr>
            <p:cNvPicPr preferRelativeResize="0">
              <a:picLocks/>
            </p:cNvPicPr>
            <p:nvPr userDrawn="1"/>
          </p:nvPicPr>
          <p:blipFill>
            <a:blip r:embed="rId8"/>
            <a:stretch>
              <a:fillRect/>
            </a:stretch>
          </p:blipFill>
          <p:spPr>
            <a:xfrm>
              <a:off x="0" y="5943600"/>
              <a:ext cx="762502" cy="763200"/>
            </a:xfrm>
            <a:prstGeom prst="rect">
              <a:avLst/>
            </a:prstGeom>
          </p:spPr>
        </p:pic>
        <p:pic>
          <p:nvPicPr>
            <p:cNvPr id="20" name="Immagine 19" descr="Immagine che contiene oggetto, orologio, disegnando&#10;&#10;Descrizione generata automaticamente">
              <a:extLst>
                <a:ext uri="{FF2B5EF4-FFF2-40B4-BE49-F238E27FC236}">
                  <a16:creationId xmlns:a16="http://schemas.microsoft.com/office/drawing/2014/main" id="{808E0218-94EF-462C-A18B-CA668A4DCE7D}"/>
                </a:ext>
              </a:extLst>
            </p:cNvPr>
            <p:cNvPicPr preferRelativeResize="0">
              <a:picLocks/>
            </p:cNvPicPr>
            <p:nvPr userDrawn="1"/>
          </p:nvPicPr>
          <p:blipFill>
            <a:blip r:embed="rId9"/>
            <a:stretch>
              <a:fillRect/>
            </a:stretch>
          </p:blipFill>
          <p:spPr>
            <a:xfrm>
              <a:off x="3047867" y="5943600"/>
              <a:ext cx="762502" cy="763200"/>
            </a:xfrm>
            <a:prstGeom prst="rect">
              <a:avLst/>
            </a:prstGeom>
          </p:spPr>
        </p:pic>
        <p:pic>
          <p:nvPicPr>
            <p:cNvPr id="22" name="Immagine 21" descr="Immagine che contiene disegnando&#10;&#10;Descrizione generata automaticamente">
              <a:extLst>
                <a:ext uri="{FF2B5EF4-FFF2-40B4-BE49-F238E27FC236}">
                  <a16:creationId xmlns:a16="http://schemas.microsoft.com/office/drawing/2014/main" id="{1BEC38D3-478A-4903-A563-22DD2427C6DA}"/>
                </a:ext>
              </a:extLst>
            </p:cNvPr>
            <p:cNvPicPr preferRelativeResize="0">
              <a:picLocks/>
            </p:cNvPicPr>
            <p:nvPr userDrawn="1"/>
          </p:nvPicPr>
          <p:blipFill>
            <a:blip r:embed="rId10"/>
            <a:stretch>
              <a:fillRect/>
            </a:stretch>
          </p:blipFill>
          <p:spPr>
            <a:xfrm>
              <a:off x="5333766" y="5943600"/>
              <a:ext cx="762502" cy="763200"/>
            </a:xfrm>
            <a:prstGeom prst="rect">
              <a:avLst/>
            </a:prstGeom>
          </p:spPr>
        </p:pic>
        <p:pic>
          <p:nvPicPr>
            <p:cNvPr id="24" name="Immagine 23" descr="Immagine che contiene disegnando, computer&#10;&#10;Descrizione generata automaticamente">
              <a:extLst>
                <a:ext uri="{FF2B5EF4-FFF2-40B4-BE49-F238E27FC236}">
                  <a16:creationId xmlns:a16="http://schemas.microsoft.com/office/drawing/2014/main" id="{74548FBA-82B6-4CE1-BCA9-1676CC985E6B}"/>
                </a:ext>
              </a:extLst>
            </p:cNvPr>
            <p:cNvPicPr preferRelativeResize="0">
              <a:picLocks/>
            </p:cNvPicPr>
            <p:nvPr userDrawn="1"/>
          </p:nvPicPr>
          <p:blipFill>
            <a:blip r:embed="rId11"/>
            <a:stretch>
              <a:fillRect/>
            </a:stretch>
          </p:blipFill>
          <p:spPr>
            <a:xfrm>
              <a:off x="8381632" y="5943600"/>
              <a:ext cx="762502" cy="763200"/>
            </a:xfrm>
            <a:prstGeom prst="rect">
              <a:avLst/>
            </a:prstGeom>
          </p:spPr>
        </p:pic>
        <p:pic>
          <p:nvPicPr>
            <p:cNvPr id="26" name="Immagine 25" descr="Immagine che contiene disegnando&#10;&#10;Descrizione generata automaticamente">
              <a:extLst>
                <a:ext uri="{FF2B5EF4-FFF2-40B4-BE49-F238E27FC236}">
                  <a16:creationId xmlns:a16="http://schemas.microsoft.com/office/drawing/2014/main" id="{83E96A8F-3C97-4294-807D-88ED90A1A198}"/>
                </a:ext>
              </a:extLst>
            </p:cNvPr>
            <p:cNvPicPr preferRelativeResize="0">
              <a:picLocks/>
            </p:cNvPicPr>
            <p:nvPr userDrawn="1"/>
          </p:nvPicPr>
          <p:blipFill>
            <a:blip r:embed="rId12"/>
            <a:stretch>
              <a:fillRect/>
            </a:stretch>
          </p:blipFill>
          <p:spPr>
            <a:xfrm>
              <a:off x="7619665" y="5943600"/>
              <a:ext cx="762502" cy="763200"/>
            </a:xfrm>
            <a:prstGeom prst="rect">
              <a:avLst/>
            </a:prstGeom>
          </p:spPr>
        </p:pic>
        <p:pic>
          <p:nvPicPr>
            <p:cNvPr id="28" name="Immagine 27">
              <a:extLst>
                <a:ext uri="{FF2B5EF4-FFF2-40B4-BE49-F238E27FC236}">
                  <a16:creationId xmlns:a16="http://schemas.microsoft.com/office/drawing/2014/main" id="{B9D40F51-DB49-432C-8A84-48DAE0B59525}"/>
                </a:ext>
              </a:extLst>
            </p:cNvPr>
            <p:cNvPicPr preferRelativeResize="0">
              <a:picLocks/>
            </p:cNvPicPr>
            <p:nvPr userDrawn="1"/>
          </p:nvPicPr>
          <p:blipFill>
            <a:blip r:embed="rId13"/>
            <a:stretch>
              <a:fillRect/>
            </a:stretch>
          </p:blipFill>
          <p:spPr>
            <a:xfrm>
              <a:off x="11429498" y="5943600"/>
              <a:ext cx="762502" cy="763200"/>
            </a:xfrm>
            <a:prstGeom prst="rect">
              <a:avLst/>
            </a:prstGeom>
          </p:spPr>
        </p:pic>
        <p:pic>
          <p:nvPicPr>
            <p:cNvPr id="30" name="Immagine 29" descr="Immagine che contiene disegnando&#10;&#10;Descrizione generata automaticamente">
              <a:extLst>
                <a:ext uri="{FF2B5EF4-FFF2-40B4-BE49-F238E27FC236}">
                  <a16:creationId xmlns:a16="http://schemas.microsoft.com/office/drawing/2014/main" id="{1B94A89E-3D28-483C-8ADB-726A4DA05303}"/>
                </a:ext>
              </a:extLst>
            </p:cNvPr>
            <p:cNvPicPr preferRelativeResize="0">
              <a:picLocks/>
            </p:cNvPicPr>
            <p:nvPr userDrawn="1"/>
          </p:nvPicPr>
          <p:blipFill>
            <a:blip r:embed="rId14"/>
            <a:stretch>
              <a:fillRect/>
            </a:stretch>
          </p:blipFill>
          <p:spPr>
            <a:xfrm>
              <a:off x="1523934" y="5943600"/>
              <a:ext cx="762502" cy="763200"/>
            </a:xfrm>
            <a:prstGeom prst="rect">
              <a:avLst/>
            </a:prstGeom>
          </p:spPr>
        </p:pic>
        <p:pic>
          <p:nvPicPr>
            <p:cNvPr id="32" name="Immagine 31" descr="Immagine che contiene disegnando&#10;&#10;Descrizione generata automaticamente">
              <a:extLst>
                <a:ext uri="{FF2B5EF4-FFF2-40B4-BE49-F238E27FC236}">
                  <a16:creationId xmlns:a16="http://schemas.microsoft.com/office/drawing/2014/main" id="{642D6002-E5A9-4A3D-80AD-028E7CFA5620}"/>
                </a:ext>
              </a:extLst>
            </p:cNvPr>
            <p:cNvPicPr preferRelativeResize="0">
              <a:picLocks/>
            </p:cNvPicPr>
            <p:nvPr userDrawn="1"/>
          </p:nvPicPr>
          <p:blipFill>
            <a:blip r:embed="rId15"/>
            <a:stretch>
              <a:fillRect/>
            </a:stretch>
          </p:blipFill>
          <p:spPr>
            <a:xfrm>
              <a:off x="761968" y="5943600"/>
              <a:ext cx="762502" cy="763200"/>
            </a:xfrm>
            <a:prstGeom prst="rect">
              <a:avLst/>
            </a:prstGeom>
          </p:spPr>
        </p:pic>
        <p:pic>
          <p:nvPicPr>
            <p:cNvPr id="34" name="Immagine 33" descr="Immagine che contiene disegnando&#10;&#10;Descrizione generata automaticamente">
              <a:extLst>
                <a:ext uri="{FF2B5EF4-FFF2-40B4-BE49-F238E27FC236}">
                  <a16:creationId xmlns:a16="http://schemas.microsoft.com/office/drawing/2014/main" id="{5D515232-3773-4052-88C8-8B4AAE51A1DB}"/>
                </a:ext>
              </a:extLst>
            </p:cNvPr>
            <p:cNvPicPr preferRelativeResize="0">
              <a:picLocks/>
            </p:cNvPicPr>
            <p:nvPr userDrawn="1"/>
          </p:nvPicPr>
          <p:blipFill>
            <a:blip r:embed="rId16"/>
            <a:stretch>
              <a:fillRect/>
            </a:stretch>
          </p:blipFill>
          <p:spPr>
            <a:xfrm>
              <a:off x="9143599" y="5943600"/>
              <a:ext cx="762502" cy="763200"/>
            </a:xfrm>
            <a:prstGeom prst="rect">
              <a:avLst/>
            </a:prstGeom>
          </p:spPr>
        </p:pic>
        <p:pic>
          <p:nvPicPr>
            <p:cNvPr id="36" name="Immagine 35" descr="Immagine che contiene disegnando&#10;&#10;Descrizione generata automaticamente">
              <a:extLst>
                <a:ext uri="{FF2B5EF4-FFF2-40B4-BE49-F238E27FC236}">
                  <a16:creationId xmlns:a16="http://schemas.microsoft.com/office/drawing/2014/main" id="{087A2882-381E-45F8-AC7B-E3E1F3BC37F0}"/>
                </a:ext>
              </a:extLst>
            </p:cNvPr>
            <p:cNvPicPr preferRelativeResize="0">
              <a:picLocks/>
            </p:cNvPicPr>
            <p:nvPr userDrawn="1"/>
          </p:nvPicPr>
          <p:blipFill>
            <a:blip r:embed="rId17"/>
            <a:stretch>
              <a:fillRect/>
            </a:stretch>
          </p:blipFill>
          <p:spPr>
            <a:xfrm>
              <a:off x="9905566" y="5943600"/>
              <a:ext cx="762502" cy="763200"/>
            </a:xfrm>
            <a:prstGeom prst="rect">
              <a:avLst/>
            </a:prstGeom>
          </p:spPr>
        </p:pic>
        <p:pic>
          <p:nvPicPr>
            <p:cNvPr id="38" name="Immagine 37" descr="Immagine che contiene disegnando&#10;&#10;Descrizione generata automaticamente">
              <a:extLst>
                <a:ext uri="{FF2B5EF4-FFF2-40B4-BE49-F238E27FC236}">
                  <a16:creationId xmlns:a16="http://schemas.microsoft.com/office/drawing/2014/main" id="{68066C24-A6CD-439E-B53D-96686A55AAED}"/>
                </a:ext>
              </a:extLst>
            </p:cNvPr>
            <p:cNvPicPr preferRelativeResize="0">
              <a:picLocks/>
            </p:cNvPicPr>
            <p:nvPr userDrawn="1"/>
          </p:nvPicPr>
          <p:blipFill>
            <a:blip r:embed="rId18"/>
            <a:stretch>
              <a:fillRect/>
            </a:stretch>
          </p:blipFill>
          <p:spPr>
            <a:xfrm>
              <a:off x="3809833" y="5943600"/>
              <a:ext cx="762502" cy="763200"/>
            </a:xfrm>
            <a:prstGeom prst="rect">
              <a:avLst/>
            </a:prstGeom>
          </p:spPr>
        </p:pic>
      </p:grpSp>
    </p:spTree>
    <p:extLst>
      <p:ext uri="{BB962C8B-B14F-4D97-AF65-F5344CB8AC3E}">
        <p14:creationId xmlns:p14="http://schemas.microsoft.com/office/powerpoint/2010/main" val="2118669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ertura-sezione_colore">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CCA499F3-85C8-1E44-9A6F-CDA9E731C13E}"/>
              </a:ext>
            </a:extLst>
          </p:cNvPr>
          <p:cNvSpPr/>
          <p:nvPr userDrawn="1"/>
        </p:nvSpPr>
        <p:spPr>
          <a:xfrm>
            <a:off x="0" y="1"/>
            <a:ext cx="12192000" cy="5149294"/>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Elemento grafico 9">
            <a:extLst>
              <a:ext uri="{FF2B5EF4-FFF2-40B4-BE49-F238E27FC236}">
                <a16:creationId xmlns:a16="http://schemas.microsoft.com/office/drawing/2014/main" id="{BD097737-2B5E-FA47-A579-DF22A9D0CEC2}"/>
              </a:ext>
            </a:extLst>
          </p:cNvPr>
          <p:cNvPicPr>
            <a:picLocks noChangeAspect="1"/>
          </p:cNvPicPr>
          <p:nvPr userDrawn="1"/>
        </p:nvPicPr>
        <p:blipFill>
          <a:blip r:embed="rId2"/>
          <a:srcRect/>
          <a:stretch/>
        </p:blipFill>
        <p:spPr>
          <a:xfrm>
            <a:off x="258900" y="4636293"/>
            <a:ext cx="914400" cy="914400"/>
          </a:xfrm>
          <a:prstGeom prst="rect">
            <a:avLst/>
          </a:prstGeom>
        </p:spPr>
      </p:pic>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1080000"/>
            <a:ext cx="9360000" cy="2386800"/>
          </a:xfrm>
        </p:spPr>
        <p:txBody>
          <a:bodyPr anchor="b"/>
          <a:lstStyle>
            <a:lvl1pPr>
              <a:defRPr sz="6000">
                <a:solidFill>
                  <a:schemeClr val="bg1"/>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600000"/>
            <a:ext cx="93600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spTree>
    <p:extLst>
      <p:ext uri="{BB962C8B-B14F-4D97-AF65-F5344CB8AC3E}">
        <p14:creationId xmlns:p14="http://schemas.microsoft.com/office/powerpoint/2010/main" val="2105425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02A18-0420-C94C-9A02-05F610014510}"/>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2DAA653D-4E97-F645-8584-60A3A941DB8D}"/>
              </a:ext>
            </a:extLst>
          </p:cNvPr>
          <p:cNvSpPr>
            <a:spLocks noGrp="1"/>
          </p:cNvSpPr>
          <p:nvPr>
            <p:ph sz="half" idx="1"/>
          </p:nvPr>
        </p:nvSpPr>
        <p:spPr>
          <a:xfrm>
            <a:off x="838200" y="3088799"/>
            <a:ext cx="5181600" cy="31176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53B76136-1B4D-3641-A2ED-570B0C1FBF1C}"/>
              </a:ext>
            </a:extLst>
          </p:cNvPr>
          <p:cNvSpPr>
            <a:spLocks noGrp="1"/>
          </p:cNvSpPr>
          <p:nvPr>
            <p:ph sz="half" idx="2"/>
          </p:nvPr>
        </p:nvSpPr>
        <p:spPr>
          <a:xfrm>
            <a:off x="6172200" y="3088799"/>
            <a:ext cx="5181600" cy="31176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295891-256A-C34B-B6BB-CA2295FF5D91}"/>
              </a:ext>
            </a:extLst>
          </p:cNvPr>
          <p:cNvSpPr>
            <a:spLocks noGrp="1"/>
          </p:cNvSpPr>
          <p:nvPr>
            <p:ph type="dt" sz="half" idx="10"/>
          </p:nvPr>
        </p:nvSpPr>
        <p:spPr/>
        <p:txBody>
          <a:bodyPr/>
          <a:lstStyle/>
          <a:p>
            <a:fld id="{F824BC43-04D6-674C-9939-33A52BFEE916}" type="datetime1">
              <a:rPr lang="it-IT" smtClean="0"/>
              <a:t>30/09/2024</a:t>
            </a:fld>
            <a:endParaRPr lang="it-IT" dirty="0"/>
          </a:p>
        </p:txBody>
      </p:sp>
      <p:sp>
        <p:nvSpPr>
          <p:cNvPr id="6" name="Segnaposto piè di pagina 5">
            <a:extLst>
              <a:ext uri="{FF2B5EF4-FFF2-40B4-BE49-F238E27FC236}">
                <a16:creationId xmlns:a16="http://schemas.microsoft.com/office/drawing/2014/main" id="{847C9F53-67AD-D746-B084-BAE2F815FE68}"/>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2CD671B3-B348-C648-88C2-2E3C1F943058}"/>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0" name="Rettangolo 9">
            <a:extLst>
              <a:ext uri="{FF2B5EF4-FFF2-40B4-BE49-F238E27FC236}">
                <a16:creationId xmlns:a16="http://schemas.microsoft.com/office/drawing/2014/main" id="{9436890E-EE42-F046-AF0D-6E2F25AFA4A2}"/>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Elemento grafico 10">
            <a:extLst>
              <a:ext uri="{FF2B5EF4-FFF2-40B4-BE49-F238E27FC236}">
                <a16:creationId xmlns:a16="http://schemas.microsoft.com/office/drawing/2014/main" id="{5FCD1A99-CE6B-A740-975F-63CE661CBD50}"/>
              </a:ext>
            </a:extLst>
          </p:cNvPr>
          <p:cNvPicPr>
            <a:picLocks noChangeAspect="1"/>
          </p:cNvPicPr>
          <p:nvPr userDrawn="1"/>
        </p:nvPicPr>
        <p:blipFill>
          <a:blip r:embed="rId2"/>
          <a:srcRect/>
          <a:stretch/>
        </p:blipFill>
        <p:spPr>
          <a:xfrm>
            <a:off x="258900" y="411524"/>
            <a:ext cx="533400" cy="533400"/>
          </a:xfrm>
          <a:prstGeom prst="rect">
            <a:avLst/>
          </a:prstGeom>
        </p:spPr>
      </p:pic>
    </p:spTree>
    <p:extLst>
      <p:ext uri="{BB962C8B-B14F-4D97-AF65-F5344CB8AC3E}">
        <p14:creationId xmlns:p14="http://schemas.microsoft.com/office/powerpoint/2010/main" val="920345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795DEA-35F2-1E45-8834-477CE3D21319}"/>
              </a:ext>
            </a:extLst>
          </p:cNvPr>
          <p:cNvSpPr>
            <a:spLocks noGrp="1"/>
          </p:cNvSpPr>
          <p:nvPr>
            <p:ph type="title"/>
          </p:nvPr>
        </p:nvSpPr>
        <p:spPr>
          <a:xfrm>
            <a:off x="839788" y="1627200"/>
            <a:ext cx="10515600" cy="1325563"/>
          </a:xfrm>
        </p:spPr>
        <p:txBody>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7352F4B-473C-EB45-B093-0E42FE29C59C}"/>
              </a:ext>
            </a:extLst>
          </p:cNvPr>
          <p:cNvSpPr>
            <a:spLocks noGrp="1"/>
          </p:cNvSpPr>
          <p:nvPr>
            <p:ph type="body" idx="1"/>
          </p:nvPr>
        </p:nvSpPr>
        <p:spPr>
          <a:xfrm>
            <a:off x="839788" y="3042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a:t>
            </a:r>
          </a:p>
        </p:txBody>
      </p:sp>
      <p:sp>
        <p:nvSpPr>
          <p:cNvPr id="4" name="Segnaposto contenuto 3">
            <a:extLst>
              <a:ext uri="{FF2B5EF4-FFF2-40B4-BE49-F238E27FC236}">
                <a16:creationId xmlns:a16="http://schemas.microsoft.com/office/drawing/2014/main" id="{4F88ABB9-AD73-C449-BA7C-ACB4FED91275}"/>
              </a:ext>
            </a:extLst>
          </p:cNvPr>
          <p:cNvSpPr>
            <a:spLocks noGrp="1"/>
          </p:cNvSpPr>
          <p:nvPr>
            <p:ph sz="half" idx="2"/>
          </p:nvPr>
        </p:nvSpPr>
        <p:spPr>
          <a:xfrm>
            <a:off x="839788" y="3960000"/>
            <a:ext cx="5157787" cy="22320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a:extLst>
              <a:ext uri="{FF2B5EF4-FFF2-40B4-BE49-F238E27FC236}">
                <a16:creationId xmlns:a16="http://schemas.microsoft.com/office/drawing/2014/main" id="{F34A554B-85E0-1548-9479-871F89098FDA}"/>
              </a:ext>
            </a:extLst>
          </p:cNvPr>
          <p:cNvSpPr>
            <a:spLocks noGrp="1"/>
          </p:cNvSpPr>
          <p:nvPr>
            <p:ph type="body" sz="quarter" idx="3"/>
          </p:nvPr>
        </p:nvSpPr>
        <p:spPr>
          <a:xfrm>
            <a:off x="6172200" y="3042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5D66F16-EDCD-104C-A306-CEBD489F6BE5}"/>
              </a:ext>
            </a:extLst>
          </p:cNvPr>
          <p:cNvSpPr>
            <a:spLocks noGrp="1"/>
          </p:cNvSpPr>
          <p:nvPr>
            <p:ph sz="quarter" idx="4"/>
          </p:nvPr>
        </p:nvSpPr>
        <p:spPr>
          <a:xfrm>
            <a:off x="6172200" y="3960000"/>
            <a:ext cx="5183188" cy="22320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4160FC4-76B8-D349-98BF-7D22209C1804}"/>
              </a:ext>
            </a:extLst>
          </p:cNvPr>
          <p:cNvSpPr>
            <a:spLocks noGrp="1"/>
          </p:cNvSpPr>
          <p:nvPr>
            <p:ph type="dt" sz="half" idx="10"/>
          </p:nvPr>
        </p:nvSpPr>
        <p:spPr/>
        <p:txBody>
          <a:bodyPr/>
          <a:lstStyle/>
          <a:p>
            <a:fld id="{B8D0C93E-9FEB-EA44-9C42-98988D69ACE1}" type="datetime1">
              <a:rPr lang="it-IT" smtClean="0"/>
              <a:t>30/09/2024</a:t>
            </a:fld>
            <a:endParaRPr lang="it-IT" dirty="0"/>
          </a:p>
        </p:txBody>
      </p:sp>
      <p:sp>
        <p:nvSpPr>
          <p:cNvPr id="8" name="Segnaposto piè di pagina 7">
            <a:extLst>
              <a:ext uri="{FF2B5EF4-FFF2-40B4-BE49-F238E27FC236}">
                <a16:creationId xmlns:a16="http://schemas.microsoft.com/office/drawing/2014/main" id="{3EC0B056-9359-664A-863E-F2B45A5E9C11}"/>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34D9BE84-65D9-8A47-945A-B99DFE076777}"/>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3" name="Rettangolo 12">
            <a:extLst>
              <a:ext uri="{FF2B5EF4-FFF2-40B4-BE49-F238E27FC236}">
                <a16:creationId xmlns:a16="http://schemas.microsoft.com/office/drawing/2014/main" id="{316CA8A0-9788-F642-A456-3A1AF84A85AC}"/>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4" name="Elemento grafico 13">
            <a:extLst>
              <a:ext uri="{FF2B5EF4-FFF2-40B4-BE49-F238E27FC236}">
                <a16:creationId xmlns:a16="http://schemas.microsoft.com/office/drawing/2014/main" id="{C09C91E4-DBB7-EC44-821A-688426D009B5}"/>
              </a:ext>
            </a:extLst>
          </p:cNvPr>
          <p:cNvPicPr>
            <a:picLocks noChangeAspect="1"/>
          </p:cNvPicPr>
          <p:nvPr userDrawn="1"/>
        </p:nvPicPr>
        <p:blipFill>
          <a:blip r:embed="rId2"/>
          <a:srcRect/>
          <a:stretch/>
        </p:blipFill>
        <p:spPr>
          <a:xfrm>
            <a:off x="258900" y="411524"/>
            <a:ext cx="533400" cy="533400"/>
          </a:xfrm>
          <a:prstGeom prst="rect">
            <a:avLst/>
          </a:prstGeom>
        </p:spPr>
      </p:pic>
    </p:spTree>
    <p:extLst>
      <p:ext uri="{BB962C8B-B14F-4D97-AF65-F5344CB8AC3E}">
        <p14:creationId xmlns:p14="http://schemas.microsoft.com/office/powerpoint/2010/main" val="4271319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7FD707-0943-964D-8F5A-5D23CDC23E00}"/>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F50A623-EA99-5647-9BBC-54FA432C4B82}"/>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D7BEB79D-42F1-F14D-B644-7CBE0D965832}"/>
              </a:ext>
            </a:extLst>
          </p:cNvPr>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039D50B0-4A75-FF45-A6DE-372B61A60AC4}"/>
              </a:ext>
            </a:extLst>
          </p:cNvPr>
          <p:cNvSpPr>
            <a:spLocks noGrp="1"/>
          </p:cNvSpPr>
          <p:nvPr>
            <p:ph type="dt" sz="half" idx="10"/>
          </p:nvPr>
        </p:nvSpPr>
        <p:spPr/>
        <p:txBody>
          <a:bodyPr/>
          <a:lstStyle/>
          <a:p>
            <a:fld id="{ADB0D04A-F507-43E8-AD95-5C820BCBD5CB}" type="datetime1">
              <a:rPr lang="it-IT" smtClean="0"/>
              <a:t>30/09/2024</a:t>
            </a:fld>
            <a:endParaRPr lang="it-IT" dirty="0"/>
          </a:p>
        </p:txBody>
      </p:sp>
      <p:sp>
        <p:nvSpPr>
          <p:cNvPr id="5" name="Segnaposto piè di pagina 4">
            <a:extLst>
              <a:ext uri="{FF2B5EF4-FFF2-40B4-BE49-F238E27FC236}">
                <a16:creationId xmlns:a16="http://schemas.microsoft.com/office/drawing/2014/main" id="{2F539746-25DB-C449-8A5F-5DC4B6C06AEB}"/>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73636F7-47A8-094E-BD93-7CFBBC00EB75}"/>
              </a:ext>
            </a:extLst>
          </p:cNvPr>
          <p:cNvSpPr>
            <a:spLocks noGrp="1"/>
          </p:cNvSpPr>
          <p:nvPr>
            <p:ph type="sldNum" sz="quarter" idx="12"/>
          </p:nvPr>
        </p:nvSpPr>
        <p:spPr/>
        <p:txBody>
          <a:bodyPr/>
          <a:lstStyle/>
          <a:p>
            <a:fld id="{133D2D22-B68D-E74E-AFBB-F8D19E37E652}" type="slidenum">
              <a:rPr lang="it-IT" smtClean="0"/>
              <a:t>‹N›</a:t>
            </a:fld>
            <a:endParaRPr lang="it-IT" dirty="0"/>
          </a:p>
        </p:txBody>
      </p:sp>
      <p:pic>
        <p:nvPicPr>
          <p:cNvPr id="10" name="Elemento grafico 9">
            <a:extLst>
              <a:ext uri="{FF2B5EF4-FFF2-40B4-BE49-F238E27FC236}">
                <a16:creationId xmlns:a16="http://schemas.microsoft.com/office/drawing/2014/main" id="{29FD346C-DC8B-7944-BD7E-A51FB851047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718"/>
          <a:stretch/>
        </p:blipFill>
        <p:spPr>
          <a:xfrm>
            <a:off x="258900" y="149269"/>
            <a:ext cx="533400" cy="553095"/>
          </a:xfrm>
          <a:prstGeom prst="rect">
            <a:avLst/>
          </a:prstGeom>
        </p:spPr>
      </p:pic>
    </p:spTree>
    <p:extLst>
      <p:ext uri="{BB962C8B-B14F-4D97-AF65-F5344CB8AC3E}">
        <p14:creationId xmlns:p14="http://schemas.microsoft.com/office/powerpoint/2010/main" val="42485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89C942-AEFB-5F44-9566-92501BD139AB}"/>
              </a:ext>
            </a:extLst>
          </p:cNvPr>
          <p:cNvSpPr>
            <a:spLocks noGrp="1"/>
          </p:cNvSpPr>
          <p:nvPr>
            <p:ph type="title"/>
          </p:nvPr>
        </p:nvSpPr>
        <p:spPr/>
        <p:txBody>
          <a:bodyPr/>
          <a:lstStyle/>
          <a:p>
            <a:r>
              <a:rPr lang="it-IT" dirty="0"/>
              <a:t>Fare clic per modificare lo stile del titolo dello schema</a:t>
            </a:r>
          </a:p>
        </p:txBody>
      </p:sp>
      <p:sp>
        <p:nvSpPr>
          <p:cNvPr id="3" name="Segnaposto data 2">
            <a:extLst>
              <a:ext uri="{FF2B5EF4-FFF2-40B4-BE49-F238E27FC236}">
                <a16:creationId xmlns:a16="http://schemas.microsoft.com/office/drawing/2014/main" id="{55AD8E86-9F23-BF41-8F27-CEC4CEE4ECF0}"/>
              </a:ext>
            </a:extLst>
          </p:cNvPr>
          <p:cNvSpPr>
            <a:spLocks noGrp="1"/>
          </p:cNvSpPr>
          <p:nvPr>
            <p:ph type="dt" sz="half" idx="10"/>
          </p:nvPr>
        </p:nvSpPr>
        <p:spPr/>
        <p:txBody>
          <a:bodyPr/>
          <a:lstStyle/>
          <a:p>
            <a:fld id="{A1A16311-958A-0547-83B5-64F97EDBC649}" type="datetime1">
              <a:rPr lang="it-IT" smtClean="0"/>
              <a:t>30/09/2024</a:t>
            </a:fld>
            <a:endParaRPr lang="it-IT" dirty="0"/>
          </a:p>
        </p:txBody>
      </p:sp>
      <p:sp>
        <p:nvSpPr>
          <p:cNvPr id="4" name="Segnaposto piè di pagina 3">
            <a:extLst>
              <a:ext uri="{FF2B5EF4-FFF2-40B4-BE49-F238E27FC236}">
                <a16:creationId xmlns:a16="http://schemas.microsoft.com/office/drawing/2014/main" id="{E41309B9-A8DE-BE40-B4DD-09D4E40D118A}"/>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5BEADFDF-05D5-CB41-BE20-F1E367B609FF}"/>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8" name="Rettangolo 7">
            <a:extLst>
              <a:ext uri="{FF2B5EF4-FFF2-40B4-BE49-F238E27FC236}">
                <a16:creationId xmlns:a16="http://schemas.microsoft.com/office/drawing/2014/main" id="{CA4D62A7-1CAC-1943-8D20-4886450AEC7D}"/>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Elemento grafico 8">
            <a:extLst>
              <a:ext uri="{FF2B5EF4-FFF2-40B4-BE49-F238E27FC236}">
                <a16:creationId xmlns:a16="http://schemas.microsoft.com/office/drawing/2014/main" id="{E31CEEA2-C433-9548-A10F-848248A49458}"/>
              </a:ext>
            </a:extLst>
          </p:cNvPr>
          <p:cNvPicPr>
            <a:picLocks noChangeAspect="1"/>
          </p:cNvPicPr>
          <p:nvPr userDrawn="1"/>
        </p:nvPicPr>
        <p:blipFill>
          <a:blip r:embed="rId2"/>
          <a:srcRect/>
          <a:stretch/>
        </p:blipFill>
        <p:spPr>
          <a:xfrm>
            <a:off x="258900" y="411524"/>
            <a:ext cx="533400" cy="533400"/>
          </a:xfrm>
          <a:prstGeom prst="rect">
            <a:avLst/>
          </a:prstGeom>
        </p:spPr>
      </p:pic>
    </p:spTree>
    <p:extLst>
      <p:ext uri="{BB962C8B-B14F-4D97-AF65-F5344CB8AC3E}">
        <p14:creationId xmlns:p14="http://schemas.microsoft.com/office/powerpoint/2010/main" val="1653528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8571D37-3E77-F446-B72B-37E1C8EE7BAB}"/>
              </a:ext>
            </a:extLst>
          </p:cNvPr>
          <p:cNvSpPr>
            <a:spLocks noGrp="1"/>
          </p:cNvSpPr>
          <p:nvPr>
            <p:ph type="dt" sz="half" idx="10"/>
          </p:nvPr>
        </p:nvSpPr>
        <p:spPr/>
        <p:txBody>
          <a:bodyPr/>
          <a:lstStyle/>
          <a:p>
            <a:fld id="{B73BB2E8-DE9E-7644-BA0F-B94CAA8EFF60}" type="datetime1">
              <a:rPr lang="it-IT" smtClean="0"/>
              <a:t>30/09/2024</a:t>
            </a:fld>
            <a:endParaRPr lang="it-IT" dirty="0"/>
          </a:p>
        </p:txBody>
      </p:sp>
      <p:sp>
        <p:nvSpPr>
          <p:cNvPr id="3" name="Segnaposto piè di pagina 2">
            <a:extLst>
              <a:ext uri="{FF2B5EF4-FFF2-40B4-BE49-F238E27FC236}">
                <a16:creationId xmlns:a16="http://schemas.microsoft.com/office/drawing/2014/main" id="{49465D73-322D-9A4A-B8FE-74921518D433}"/>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0051CC1C-6D98-9946-9337-9660BCF492A0}"/>
              </a:ext>
            </a:extLst>
          </p:cNvPr>
          <p:cNvSpPr>
            <a:spLocks noGrp="1"/>
          </p:cNvSpPr>
          <p:nvPr>
            <p:ph type="sldNum" sz="quarter" idx="12"/>
          </p:nvPr>
        </p:nvSpPr>
        <p:spPr/>
        <p:txBody>
          <a:bodyPr/>
          <a:lstStyle/>
          <a:p>
            <a:fld id="{133D2D22-B68D-E74E-AFBB-F8D19E37E652}" type="slidenum">
              <a:rPr lang="it-IT" smtClean="0"/>
              <a:t>‹N›</a:t>
            </a:fld>
            <a:endParaRPr lang="it-IT" dirty="0"/>
          </a:p>
        </p:txBody>
      </p:sp>
    </p:spTree>
    <p:extLst>
      <p:ext uri="{BB962C8B-B14F-4D97-AF65-F5344CB8AC3E}">
        <p14:creationId xmlns:p14="http://schemas.microsoft.com/office/powerpoint/2010/main" val="2912965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1AF78-D202-584F-8D57-BDAFF2FF08AA}"/>
              </a:ext>
            </a:extLst>
          </p:cNvPr>
          <p:cNvSpPr>
            <a:spLocks noGrp="1"/>
          </p:cNvSpPr>
          <p:nvPr>
            <p:ph type="title"/>
          </p:nvPr>
        </p:nvSpPr>
        <p:spPr>
          <a:xfrm>
            <a:off x="839788" y="1627200"/>
            <a:ext cx="3932237" cy="1600200"/>
          </a:xfrm>
        </p:spPr>
        <p:txBody>
          <a:bodyPr anchor="t" anchorCtr="0">
            <a:normAutofit/>
          </a:bodyPr>
          <a:lstStyle>
            <a:lvl1pPr>
              <a:defRPr sz="280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71C0B534-8DF4-E947-9339-2017CED07E3A}"/>
              </a:ext>
            </a:extLst>
          </p:cNvPr>
          <p:cNvSpPr>
            <a:spLocks noGrp="1"/>
          </p:cNvSpPr>
          <p:nvPr>
            <p:ph idx="1"/>
          </p:nvPr>
        </p:nvSpPr>
        <p:spPr>
          <a:xfrm>
            <a:off x="5183188" y="1627200"/>
            <a:ext cx="6172200" cy="45380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a:extLst>
              <a:ext uri="{FF2B5EF4-FFF2-40B4-BE49-F238E27FC236}">
                <a16:creationId xmlns:a16="http://schemas.microsoft.com/office/drawing/2014/main" id="{247712ED-E391-464C-A7B3-04F58287D1D9}"/>
              </a:ext>
            </a:extLst>
          </p:cNvPr>
          <p:cNvSpPr>
            <a:spLocks noGrp="1"/>
          </p:cNvSpPr>
          <p:nvPr>
            <p:ph type="body" sz="half" idx="2"/>
          </p:nvPr>
        </p:nvSpPr>
        <p:spPr>
          <a:xfrm>
            <a:off x="839788" y="3227400"/>
            <a:ext cx="3932237" cy="29378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BE40ABB6-90F4-E041-8BD6-E4442B665EEB}"/>
              </a:ext>
            </a:extLst>
          </p:cNvPr>
          <p:cNvSpPr>
            <a:spLocks noGrp="1"/>
          </p:cNvSpPr>
          <p:nvPr>
            <p:ph type="dt" sz="half" idx="10"/>
          </p:nvPr>
        </p:nvSpPr>
        <p:spPr/>
        <p:txBody>
          <a:bodyPr/>
          <a:lstStyle/>
          <a:p>
            <a:fld id="{FDFCF788-DD0C-1440-8C78-802FD5FB1013}" type="datetime1">
              <a:rPr lang="it-IT" smtClean="0"/>
              <a:t>30/09/2024</a:t>
            </a:fld>
            <a:endParaRPr lang="it-IT" dirty="0"/>
          </a:p>
        </p:txBody>
      </p:sp>
      <p:sp>
        <p:nvSpPr>
          <p:cNvPr id="6" name="Segnaposto piè di pagina 5">
            <a:extLst>
              <a:ext uri="{FF2B5EF4-FFF2-40B4-BE49-F238E27FC236}">
                <a16:creationId xmlns:a16="http://schemas.microsoft.com/office/drawing/2014/main" id="{132861D8-9841-A840-BCC7-68EC1C7E301A}"/>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44B3425E-E3C3-2744-AD8E-130131FF3493}"/>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1" name="Rettangolo 10">
            <a:extLst>
              <a:ext uri="{FF2B5EF4-FFF2-40B4-BE49-F238E27FC236}">
                <a16:creationId xmlns:a16="http://schemas.microsoft.com/office/drawing/2014/main" id="{E76D44C0-C083-AE48-B2C3-7E79CFEBB979}"/>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2" name="Elemento grafico 11">
            <a:extLst>
              <a:ext uri="{FF2B5EF4-FFF2-40B4-BE49-F238E27FC236}">
                <a16:creationId xmlns:a16="http://schemas.microsoft.com/office/drawing/2014/main" id="{C44D9269-ACDE-B14B-8681-6EC0F99F2B18}"/>
              </a:ext>
            </a:extLst>
          </p:cNvPr>
          <p:cNvPicPr>
            <a:picLocks noChangeAspect="1"/>
          </p:cNvPicPr>
          <p:nvPr userDrawn="1"/>
        </p:nvPicPr>
        <p:blipFill>
          <a:blip r:embed="rId2"/>
          <a:srcRect/>
          <a:stretch/>
        </p:blipFill>
        <p:spPr>
          <a:xfrm>
            <a:off x="258900" y="411524"/>
            <a:ext cx="533400" cy="533400"/>
          </a:xfrm>
          <a:prstGeom prst="rect">
            <a:avLst/>
          </a:prstGeom>
        </p:spPr>
      </p:pic>
    </p:spTree>
    <p:extLst>
      <p:ext uri="{BB962C8B-B14F-4D97-AF65-F5344CB8AC3E}">
        <p14:creationId xmlns:p14="http://schemas.microsoft.com/office/powerpoint/2010/main" val="3363037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C3ACE0-F0D4-2B44-A6F5-27E703D17761}"/>
              </a:ext>
            </a:extLst>
          </p:cNvPr>
          <p:cNvSpPr>
            <a:spLocks noGrp="1"/>
          </p:cNvSpPr>
          <p:nvPr>
            <p:ph type="title"/>
          </p:nvPr>
        </p:nvSpPr>
        <p:spPr>
          <a:xfrm>
            <a:off x="839788" y="1627200"/>
            <a:ext cx="3932237" cy="1600200"/>
          </a:xfrm>
        </p:spPr>
        <p:txBody>
          <a:bodyPr anchor="t" anchorCtr="0">
            <a:normAutofit/>
          </a:bodyPr>
          <a:lstStyle>
            <a:lvl1pPr>
              <a:defRPr sz="280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id="{BD6D3559-8834-E14F-8ED4-9B04425DCE26}"/>
              </a:ext>
            </a:extLst>
          </p:cNvPr>
          <p:cNvSpPr>
            <a:spLocks noGrp="1"/>
          </p:cNvSpPr>
          <p:nvPr>
            <p:ph type="pic" idx="1"/>
          </p:nvPr>
        </p:nvSpPr>
        <p:spPr>
          <a:xfrm>
            <a:off x="5183188" y="1627201"/>
            <a:ext cx="6172200" cy="453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DBFC02CC-0F51-AA4F-BAA4-423844184D18}"/>
              </a:ext>
            </a:extLst>
          </p:cNvPr>
          <p:cNvSpPr>
            <a:spLocks noGrp="1"/>
          </p:cNvSpPr>
          <p:nvPr>
            <p:ph type="body" sz="half" idx="2"/>
          </p:nvPr>
        </p:nvSpPr>
        <p:spPr>
          <a:xfrm>
            <a:off x="839788" y="3229200"/>
            <a:ext cx="3932237" cy="293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40633F0B-C335-2944-B056-3C2073C5010D}"/>
              </a:ext>
            </a:extLst>
          </p:cNvPr>
          <p:cNvSpPr>
            <a:spLocks noGrp="1"/>
          </p:cNvSpPr>
          <p:nvPr>
            <p:ph type="dt" sz="half" idx="10"/>
          </p:nvPr>
        </p:nvSpPr>
        <p:spPr/>
        <p:txBody>
          <a:bodyPr/>
          <a:lstStyle/>
          <a:p>
            <a:fld id="{587EF26E-9977-024A-AFB4-400CF066805E}" type="datetime1">
              <a:rPr lang="it-IT" smtClean="0"/>
              <a:t>30/09/2024</a:t>
            </a:fld>
            <a:endParaRPr lang="it-IT" dirty="0"/>
          </a:p>
        </p:txBody>
      </p:sp>
      <p:sp>
        <p:nvSpPr>
          <p:cNvPr id="6" name="Segnaposto piè di pagina 5">
            <a:extLst>
              <a:ext uri="{FF2B5EF4-FFF2-40B4-BE49-F238E27FC236}">
                <a16:creationId xmlns:a16="http://schemas.microsoft.com/office/drawing/2014/main" id="{4AB06D96-F948-1F4D-8E40-1A905BEB5E14}"/>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B3AB7C04-2CBD-6644-9A89-7BB0C65E5748}"/>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0" name="Rettangolo 9">
            <a:extLst>
              <a:ext uri="{FF2B5EF4-FFF2-40B4-BE49-F238E27FC236}">
                <a16:creationId xmlns:a16="http://schemas.microsoft.com/office/drawing/2014/main" id="{2B4D5E82-50E7-D849-9136-C32A5B78476D}"/>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Elemento grafico 10">
            <a:extLst>
              <a:ext uri="{FF2B5EF4-FFF2-40B4-BE49-F238E27FC236}">
                <a16:creationId xmlns:a16="http://schemas.microsoft.com/office/drawing/2014/main" id="{FA51D0F6-270A-9E4E-908A-66ABC7D40A79}"/>
              </a:ext>
            </a:extLst>
          </p:cNvPr>
          <p:cNvPicPr>
            <a:picLocks noChangeAspect="1"/>
          </p:cNvPicPr>
          <p:nvPr userDrawn="1"/>
        </p:nvPicPr>
        <p:blipFill>
          <a:blip r:embed="rId2"/>
          <a:srcRect/>
          <a:stretch/>
        </p:blipFill>
        <p:spPr>
          <a:xfrm>
            <a:off x="258900" y="411524"/>
            <a:ext cx="533400" cy="533400"/>
          </a:xfrm>
          <a:prstGeom prst="rect">
            <a:avLst/>
          </a:prstGeom>
        </p:spPr>
      </p:pic>
    </p:spTree>
    <p:extLst>
      <p:ext uri="{BB962C8B-B14F-4D97-AF65-F5344CB8AC3E}">
        <p14:creationId xmlns:p14="http://schemas.microsoft.com/office/powerpoint/2010/main" val="290928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DBC41-A49B-6F4C-A125-A37E978A5C9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4BC30B-EBB4-8348-8795-FEDCEBBAAC6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0786F4-8010-8D44-924E-AF2E0FE674CC}"/>
              </a:ext>
            </a:extLst>
          </p:cNvPr>
          <p:cNvSpPr>
            <a:spLocks noGrp="1"/>
          </p:cNvSpPr>
          <p:nvPr>
            <p:ph type="dt" sz="half" idx="10"/>
          </p:nvPr>
        </p:nvSpPr>
        <p:spPr/>
        <p:txBody>
          <a:bodyPr/>
          <a:lstStyle/>
          <a:p>
            <a:fld id="{0CF48123-3FB7-4349-AF54-D910234500D3}" type="datetime1">
              <a:rPr lang="it-IT" smtClean="0"/>
              <a:t>30/09/2024</a:t>
            </a:fld>
            <a:endParaRPr lang="it-IT" dirty="0"/>
          </a:p>
        </p:txBody>
      </p:sp>
      <p:sp>
        <p:nvSpPr>
          <p:cNvPr id="5" name="Segnaposto piè di pagina 4">
            <a:extLst>
              <a:ext uri="{FF2B5EF4-FFF2-40B4-BE49-F238E27FC236}">
                <a16:creationId xmlns:a16="http://schemas.microsoft.com/office/drawing/2014/main" id="{ECFB5A4F-419B-DB40-B33D-114A9179323F}"/>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45B136A9-5989-C642-9966-393995740D89}"/>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9" name="Rettangolo 8">
            <a:extLst>
              <a:ext uri="{FF2B5EF4-FFF2-40B4-BE49-F238E27FC236}">
                <a16:creationId xmlns:a16="http://schemas.microsoft.com/office/drawing/2014/main" id="{A88DC6C3-B409-844D-A2AA-155E6BE4979D}"/>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Elemento grafico 9">
            <a:extLst>
              <a:ext uri="{FF2B5EF4-FFF2-40B4-BE49-F238E27FC236}">
                <a16:creationId xmlns:a16="http://schemas.microsoft.com/office/drawing/2014/main" id="{88D632FC-8DBC-324A-AEE4-BAEF23E5D51B}"/>
              </a:ext>
            </a:extLst>
          </p:cNvPr>
          <p:cNvPicPr>
            <a:picLocks noChangeAspect="1"/>
          </p:cNvPicPr>
          <p:nvPr userDrawn="1"/>
        </p:nvPicPr>
        <p:blipFill>
          <a:blip r:embed="rId2"/>
          <a:srcRect/>
          <a:stretch/>
        </p:blipFill>
        <p:spPr>
          <a:xfrm>
            <a:off x="258900" y="411524"/>
            <a:ext cx="533400" cy="533400"/>
          </a:xfrm>
          <a:prstGeom prst="rect">
            <a:avLst/>
          </a:prstGeom>
        </p:spPr>
      </p:pic>
    </p:spTree>
    <p:extLst>
      <p:ext uri="{BB962C8B-B14F-4D97-AF65-F5344CB8AC3E}">
        <p14:creationId xmlns:p14="http://schemas.microsoft.com/office/powerpoint/2010/main" val="309619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372723F-BCD9-B747-A67C-EBF1931FA2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804E36-1E60-BE4C-8C55-C3C0BF5D49A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D69294-DFB7-A54F-8AB1-F78EFCAA988C}"/>
              </a:ext>
            </a:extLst>
          </p:cNvPr>
          <p:cNvSpPr>
            <a:spLocks noGrp="1"/>
          </p:cNvSpPr>
          <p:nvPr>
            <p:ph type="dt" sz="half" idx="10"/>
          </p:nvPr>
        </p:nvSpPr>
        <p:spPr/>
        <p:txBody>
          <a:bodyPr/>
          <a:lstStyle/>
          <a:p>
            <a:fld id="{77221CE4-04B2-3445-8965-ECFF65C568FB}" type="datetime1">
              <a:rPr lang="it-IT" smtClean="0"/>
              <a:t>30/09/2024</a:t>
            </a:fld>
            <a:endParaRPr lang="it-IT" dirty="0"/>
          </a:p>
        </p:txBody>
      </p:sp>
      <p:sp>
        <p:nvSpPr>
          <p:cNvPr id="5" name="Segnaposto piè di pagina 4">
            <a:extLst>
              <a:ext uri="{FF2B5EF4-FFF2-40B4-BE49-F238E27FC236}">
                <a16:creationId xmlns:a16="http://schemas.microsoft.com/office/drawing/2014/main" id="{147D4B2E-8660-7E40-872E-13823F14EA2B}"/>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94C16ECA-25C7-5844-A826-B76589BB4FE9}"/>
              </a:ext>
            </a:extLst>
          </p:cNvPr>
          <p:cNvSpPr>
            <a:spLocks noGrp="1"/>
          </p:cNvSpPr>
          <p:nvPr>
            <p:ph type="sldNum" sz="quarter" idx="12"/>
          </p:nvPr>
        </p:nvSpPr>
        <p:spPr/>
        <p:txBody>
          <a:bodyPr/>
          <a:lstStyle/>
          <a:p>
            <a:fld id="{133D2D22-B68D-E74E-AFBB-F8D19E37E652}" type="slidenum">
              <a:rPr lang="it-IT" smtClean="0"/>
              <a:t>‹N›</a:t>
            </a:fld>
            <a:endParaRPr lang="it-IT" dirty="0"/>
          </a:p>
        </p:txBody>
      </p:sp>
    </p:spTree>
    <p:extLst>
      <p:ext uri="{BB962C8B-B14F-4D97-AF65-F5344CB8AC3E}">
        <p14:creationId xmlns:p14="http://schemas.microsoft.com/office/powerpoint/2010/main" val="2741123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a grazie">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2A5D0D-B2A0-C64A-8818-DB771892C0F7}"/>
              </a:ext>
            </a:extLst>
          </p:cNvPr>
          <p:cNvSpPr>
            <a:spLocks noGrp="1"/>
          </p:cNvSpPr>
          <p:nvPr>
            <p:ph type="ctrTitle" hasCustomPrompt="1"/>
          </p:nvPr>
        </p:nvSpPr>
        <p:spPr>
          <a:xfrm>
            <a:off x="2065406" y="656010"/>
            <a:ext cx="8109188" cy="896547"/>
          </a:xfrm>
        </p:spPr>
        <p:txBody>
          <a:bodyPr anchor="b"/>
          <a:lstStyle>
            <a:lvl1pPr algn="l">
              <a:defRPr sz="6000">
                <a:solidFill>
                  <a:srgbClr val="003D69"/>
                </a:solidFill>
              </a:defRPr>
            </a:lvl1pPr>
          </a:lstStyle>
          <a:p>
            <a:r>
              <a:rPr lang="it-IT" dirty="0"/>
              <a:t>Grazie.</a:t>
            </a:r>
          </a:p>
        </p:txBody>
      </p:sp>
      <p:pic>
        <p:nvPicPr>
          <p:cNvPr id="13" name="Elemento grafico 12">
            <a:extLst>
              <a:ext uri="{FF2B5EF4-FFF2-40B4-BE49-F238E27FC236}">
                <a16:creationId xmlns:a16="http://schemas.microsoft.com/office/drawing/2014/main" id="{4CED6BAA-0580-5F4E-A127-BF4787E682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58292"/>
            <a:ext cx="1616076" cy="799708"/>
          </a:xfrm>
          <a:prstGeom prst="rect">
            <a:avLst/>
          </a:prstGeom>
        </p:spPr>
      </p:pic>
      <p:pic>
        <p:nvPicPr>
          <p:cNvPr id="16" name="Elemento grafico 15">
            <a:extLst>
              <a:ext uri="{FF2B5EF4-FFF2-40B4-BE49-F238E27FC236}">
                <a16:creationId xmlns:a16="http://schemas.microsoft.com/office/drawing/2014/main" id="{C7C40F5E-A985-EE42-9E36-8B653FDEB4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317" y="6591431"/>
            <a:ext cx="1882645" cy="266569"/>
          </a:xfrm>
          <a:prstGeom prst="rect">
            <a:avLst/>
          </a:prstGeom>
        </p:spPr>
      </p:pic>
      <p:pic>
        <p:nvPicPr>
          <p:cNvPr id="18" name="Elemento grafico 17">
            <a:extLst>
              <a:ext uri="{FF2B5EF4-FFF2-40B4-BE49-F238E27FC236}">
                <a16:creationId xmlns:a16="http://schemas.microsoft.com/office/drawing/2014/main" id="{6086AEA6-8454-764F-92D9-771AB6104B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2292" y="2012991"/>
            <a:ext cx="799708" cy="1882646"/>
          </a:xfrm>
          <a:prstGeom prst="rect">
            <a:avLst/>
          </a:prstGeom>
        </p:spPr>
      </p:pic>
      <p:pic>
        <p:nvPicPr>
          <p:cNvPr id="20" name="Elemento grafico 19">
            <a:extLst>
              <a:ext uri="{FF2B5EF4-FFF2-40B4-BE49-F238E27FC236}">
                <a16:creationId xmlns:a16="http://schemas.microsoft.com/office/drawing/2014/main" id="{B07635E7-C29B-AF40-8D6C-31A6FABAB7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972" y="2012991"/>
            <a:ext cx="799708" cy="1066277"/>
          </a:xfrm>
          <a:prstGeom prst="rect">
            <a:avLst/>
          </a:prstGeom>
        </p:spPr>
      </p:pic>
      <p:grpSp>
        <p:nvGrpSpPr>
          <p:cNvPr id="41" name="Gruppo 40">
            <a:extLst>
              <a:ext uri="{FF2B5EF4-FFF2-40B4-BE49-F238E27FC236}">
                <a16:creationId xmlns:a16="http://schemas.microsoft.com/office/drawing/2014/main" id="{F25BA5A5-76CC-4097-A1C5-3434CF055041}"/>
              </a:ext>
            </a:extLst>
          </p:cNvPr>
          <p:cNvGrpSpPr/>
          <p:nvPr userDrawn="1"/>
        </p:nvGrpSpPr>
        <p:grpSpPr>
          <a:xfrm>
            <a:off x="2714400" y="2815200"/>
            <a:ext cx="6807600" cy="3243600"/>
            <a:chOff x="2714400" y="2815200"/>
            <a:chExt cx="6807600" cy="3243600"/>
          </a:xfrm>
        </p:grpSpPr>
        <p:grpSp>
          <p:nvGrpSpPr>
            <p:cNvPr id="30" name="Gruppo 29">
              <a:extLst>
                <a:ext uri="{FF2B5EF4-FFF2-40B4-BE49-F238E27FC236}">
                  <a16:creationId xmlns:a16="http://schemas.microsoft.com/office/drawing/2014/main" id="{AECFF91D-1CDD-4DDC-A0C1-B04A9C85BA45}"/>
                </a:ext>
              </a:extLst>
            </p:cNvPr>
            <p:cNvGrpSpPr/>
            <p:nvPr userDrawn="1"/>
          </p:nvGrpSpPr>
          <p:grpSpPr>
            <a:xfrm>
              <a:off x="2714400" y="2815200"/>
              <a:ext cx="6807600" cy="3243600"/>
              <a:chOff x="1792784" y="2520221"/>
              <a:chExt cx="7562088" cy="3603600"/>
            </a:xfrm>
          </p:grpSpPr>
          <p:sp>
            <p:nvSpPr>
              <p:cNvPr id="38" name="Rettangolo 37">
                <a:extLst>
                  <a:ext uri="{FF2B5EF4-FFF2-40B4-BE49-F238E27FC236}">
                    <a16:creationId xmlns:a16="http://schemas.microsoft.com/office/drawing/2014/main" id="{47CD2B12-72D5-4E81-9324-26D92DACAF0E}"/>
                  </a:ext>
                </a:extLst>
              </p:cNvPr>
              <p:cNvSpPr/>
              <p:nvPr userDrawn="1"/>
            </p:nvSpPr>
            <p:spPr>
              <a:xfrm>
                <a:off x="1792784" y="2520221"/>
                <a:ext cx="7562088" cy="36036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Connettore diritto 38">
                <a:extLst>
                  <a:ext uri="{FF2B5EF4-FFF2-40B4-BE49-F238E27FC236}">
                    <a16:creationId xmlns:a16="http://schemas.microsoft.com/office/drawing/2014/main" id="{D637C8D8-4524-4819-9E56-DA084358A35D}"/>
                  </a:ext>
                </a:extLst>
              </p:cNvPr>
              <p:cNvCxnSpPr/>
              <p:nvPr userDrawn="1"/>
            </p:nvCxnSpPr>
            <p:spPr>
              <a:xfrm>
                <a:off x="2143111" y="4544455"/>
                <a:ext cx="6894000" cy="0"/>
              </a:xfrm>
              <a:prstGeom prst="line">
                <a:avLst/>
              </a:prstGeom>
              <a:ln w="12700">
                <a:solidFill>
                  <a:srgbClr val="003D6A"/>
                </a:solidFill>
              </a:ln>
            </p:spPr>
            <p:style>
              <a:lnRef idx="1">
                <a:schemeClr val="accent1"/>
              </a:lnRef>
              <a:fillRef idx="0">
                <a:schemeClr val="accent1"/>
              </a:fillRef>
              <a:effectRef idx="0">
                <a:schemeClr val="accent1"/>
              </a:effectRef>
              <a:fontRef idx="minor">
                <a:schemeClr val="tx1"/>
              </a:fontRef>
            </p:style>
          </p:cxnSp>
        </p:grpSp>
        <p:pic>
          <p:nvPicPr>
            <p:cNvPr id="31" name="Elemento grafico 30">
              <a:extLst>
                <a:ext uri="{FF2B5EF4-FFF2-40B4-BE49-F238E27FC236}">
                  <a16:creationId xmlns:a16="http://schemas.microsoft.com/office/drawing/2014/main" id="{48181B8D-A4DA-466A-A10E-A2FDF1D088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89876" y="3260891"/>
              <a:ext cx="1963599" cy="823051"/>
            </a:xfrm>
            <a:prstGeom prst="rect">
              <a:avLst/>
            </a:prstGeom>
          </p:spPr>
        </p:pic>
        <p:grpSp>
          <p:nvGrpSpPr>
            <p:cNvPr id="32" name="Gruppo 31">
              <a:extLst>
                <a:ext uri="{FF2B5EF4-FFF2-40B4-BE49-F238E27FC236}">
                  <a16:creationId xmlns:a16="http://schemas.microsoft.com/office/drawing/2014/main" id="{DE5BBBB2-126F-4D76-8706-28C817446BA2}"/>
                </a:ext>
              </a:extLst>
            </p:cNvPr>
            <p:cNvGrpSpPr/>
            <p:nvPr userDrawn="1"/>
          </p:nvGrpSpPr>
          <p:grpSpPr>
            <a:xfrm>
              <a:off x="2993374" y="4600272"/>
              <a:ext cx="6396978" cy="1328547"/>
              <a:chOff x="2102677" y="4621545"/>
              <a:chExt cx="7105957" cy="1476000"/>
            </a:xfrm>
          </p:grpSpPr>
          <p:pic>
            <p:nvPicPr>
              <p:cNvPr id="33" name="Immagine 32" descr="Immagine che contiene segnale, disegnando&#10;&#10;Descrizione generata automaticamente">
                <a:extLst>
                  <a:ext uri="{FF2B5EF4-FFF2-40B4-BE49-F238E27FC236}">
                    <a16:creationId xmlns:a16="http://schemas.microsoft.com/office/drawing/2014/main" id="{985087C1-19CE-457E-A41C-F509B948B95E}"/>
                  </a:ext>
                </a:extLst>
              </p:cNvPr>
              <p:cNvPicPr>
                <a:picLocks noChangeAspect="1"/>
              </p:cNvPicPr>
              <p:nvPr userDrawn="1"/>
            </p:nvPicPr>
            <p:blipFill>
              <a:blip r:embed="rId12"/>
              <a:stretch>
                <a:fillRect/>
              </a:stretch>
            </p:blipFill>
            <p:spPr>
              <a:xfrm>
                <a:off x="4811742" y="4621545"/>
                <a:ext cx="936385" cy="1476000"/>
              </a:xfrm>
              <a:prstGeom prst="rect">
                <a:avLst/>
              </a:prstGeom>
            </p:spPr>
          </p:pic>
          <p:pic>
            <p:nvPicPr>
              <p:cNvPr id="34" name="Immagine 33" descr="Immagine che contiene disegnando, maglietta&#10;&#10;Descrizione generata automaticamente">
                <a:extLst>
                  <a:ext uri="{FF2B5EF4-FFF2-40B4-BE49-F238E27FC236}">
                    <a16:creationId xmlns:a16="http://schemas.microsoft.com/office/drawing/2014/main" id="{105023AC-5868-4DA2-A423-AA7501D76015}"/>
                  </a:ext>
                </a:extLst>
              </p:cNvPr>
              <p:cNvPicPr>
                <a:picLocks noChangeAspect="1"/>
              </p:cNvPicPr>
              <p:nvPr userDrawn="1"/>
            </p:nvPicPr>
            <p:blipFill>
              <a:blip r:embed="rId13"/>
              <a:stretch>
                <a:fillRect/>
              </a:stretch>
            </p:blipFill>
            <p:spPr>
              <a:xfrm>
                <a:off x="3544500" y="4621545"/>
                <a:ext cx="761804" cy="1476000"/>
              </a:xfrm>
              <a:prstGeom prst="rect">
                <a:avLst/>
              </a:prstGeom>
            </p:spPr>
          </p:pic>
          <p:pic>
            <p:nvPicPr>
              <p:cNvPr id="35" name="Immagine 34">
                <a:extLst>
                  <a:ext uri="{FF2B5EF4-FFF2-40B4-BE49-F238E27FC236}">
                    <a16:creationId xmlns:a16="http://schemas.microsoft.com/office/drawing/2014/main" id="{E225D204-B7FC-4AFF-B104-B3DFF393EF5A}"/>
                  </a:ext>
                </a:extLst>
              </p:cNvPr>
              <p:cNvPicPr>
                <a:picLocks noChangeAspect="1"/>
              </p:cNvPicPr>
              <p:nvPr userDrawn="1"/>
            </p:nvPicPr>
            <p:blipFill>
              <a:blip r:embed="rId14"/>
              <a:stretch>
                <a:fillRect/>
              </a:stretch>
            </p:blipFill>
            <p:spPr>
              <a:xfrm>
                <a:off x="2102677" y="4621545"/>
                <a:ext cx="936385" cy="1476000"/>
              </a:xfrm>
              <a:prstGeom prst="rect">
                <a:avLst/>
              </a:prstGeom>
            </p:spPr>
          </p:pic>
          <p:pic>
            <p:nvPicPr>
              <p:cNvPr id="36" name="Immagine 35">
                <a:extLst>
                  <a:ext uri="{FF2B5EF4-FFF2-40B4-BE49-F238E27FC236}">
                    <a16:creationId xmlns:a16="http://schemas.microsoft.com/office/drawing/2014/main" id="{C97936A9-2DFA-4E05-8421-3CDBCDCF2200}"/>
                  </a:ext>
                </a:extLst>
              </p:cNvPr>
              <p:cNvPicPr>
                <a:picLocks noChangeAspect="1"/>
              </p:cNvPicPr>
              <p:nvPr userDrawn="1"/>
            </p:nvPicPr>
            <p:blipFill>
              <a:blip r:embed="rId15"/>
              <a:stretch>
                <a:fillRect/>
              </a:stretch>
            </p:blipFill>
            <p:spPr>
              <a:xfrm>
                <a:off x="7588635" y="4916237"/>
                <a:ext cx="1619999" cy="756000"/>
              </a:xfrm>
              <a:prstGeom prst="rect">
                <a:avLst/>
              </a:prstGeom>
            </p:spPr>
          </p:pic>
          <p:pic>
            <p:nvPicPr>
              <p:cNvPr id="37" name="Immagine 36">
                <a:extLst>
                  <a:ext uri="{FF2B5EF4-FFF2-40B4-BE49-F238E27FC236}">
                    <a16:creationId xmlns:a16="http://schemas.microsoft.com/office/drawing/2014/main" id="{9CA4E9E2-A8B6-412F-8CAB-EF7C10DE8425}"/>
                  </a:ext>
                </a:extLst>
              </p:cNvPr>
              <p:cNvPicPr>
                <a:picLocks noChangeAspect="1"/>
              </p:cNvPicPr>
              <p:nvPr userDrawn="1"/>
            </p:nvPicPr>
            <p:blipFill>
              <a:blip r:embed="rId16"/>
              <a:stretch>
                <a:fillRect/>
              </a:stretch>
            </p:blipFill>
            <p:spPr>
              <a:xfrm>
                <a:off x="6247806" y="4871393"/>
                <a:ext cx="960001" cy="1080000"/>
              </a:xfrm>
              <a:prstGeom prst="rect">
                <a:avLst/>
              </a:prstGeom>
            </p:spPr>
          </p:pic>
        </p:grpSp>
      </p:grpSp>
    </p:spTree>
    <p:extLst>
      <p:ext uri="{BB962C8B-B14F-4D97-AF65-F5344CB8AC3E}">
        <p14:creationId xmlns:p14="http://schemas.microsoft.com/office/powerpoint/2010/main" val="211926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pertura-sezione_foto">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BD70530-F4DF-8E46-B0A4-12009AF7E470}"/>
              </a:ext>
            </a:extLst>
          </p:cNvPr>
          <p:cNvPicPr>
            <a:picLocks noChangeAspect="1"/>
          </p:cNvPicPr>
          <p:nvPr userDrawn="1"/>
        </p:nvPicPr>
        <p:blipFill rotWithShape="1">
          <a:blip r:embed="rId2"/>
          <a:srcRect t="30156" b="44843"/>
          <a:stretch/>
        </p:blipFill>
        <p:spPr>
          <a:xfrm>
            <a:off x="0" y="4825998"/>
            <a:ext cx="12192000" cy="2032001"/>
          </a:xfrm>
          <a:prstGeom prst="rect">
            <a:avLst/>
          </a:prstGeom>
        </p:spPr>
      </p:pic>
      <p:sp>
        <p:nvSpPr>
          <p:cNvPr id="9" name="Rettangolo 8">
            <a:extLst>
              <a:ext uri="{FF2B5EF4-FFF2-40B4-BE49-F238E27FC236}">
                <a16:creationId xmlns:a16="http://schemas.microsoft.com/office/drawing/2014/main" id="{02389A69-1636-7B4C-A857-68359059DFD6}"/>
              </a:ext>
            </a:extLst>
          </p:cNvPr>
          <p:cNvSpPr/>
          <p:nvPr userDrawn="1"/>
        </p:nvSpPr>
        <p:spPr>
          <a:xfrm>
            <a:off x="0" y="1"/>
            <a:ext cx="12192000" cy="5149294"/>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948600"/>
            <a:ext cx="9360000" cy="2386800"/>
          </a:xfrm>
        </p:spPr>
        <p:txBody>
          <a:bodyPr anchor="b"/>
          <a:lstStyle>
            <a:lvl1pPr>
              <a:defRPr sz="6000">
                <a:solidFill>
                  <a:schemeClr val="bg1"/>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429000"/>
            <a:ext cx="93600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pic>
        <p:nvPicPr>
          <p:cNvPr id="11" name="Elemento grafico 10">
            <a:extLst>
              <a:ext uri="{FF2B5EF4-FFF2-40B4-BE49-F238E27FC236}">
                <a16:creationId xmlns:a16="http://schemas.microsoft.com/office/drawing/2014/main" id="{538D1340-7BA5-4B4F-93A2-F8EF122B1D1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50805"/>
          <a:stretch/>
        </p:blipFill>
        <p:spPr>
          <a:xfrm>
            <a:off x="258900" y="4186713"/>
            <a:ext cx="914400" cy="892183"/>
          </a:xfrm>
          <a:prstGeom prst="rect">
            <a:avLst/>
          </a:prstGeom>
        </p:spPr>
      </p:pic>
    </p:spTree>
    <p:extLst>
      <p:ext uri="{BB962C8B-B14F-4D97-AF65-F5344CB8AC3E}">
        <p14:creationId xmlns:p14="http://schemas.microsoft.com/office/powerpoint/2010/main" val="364695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ertura-sezione_colore">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CCA499F3-85C8-1E44-9A6F-CDA9E731C13E}"/>
              </a:ext>
            </a:extLst>
          </p:cNvPr>
          <p:cNvSpPr/>
          <p:nvPr userDrawn="1"/>
        </p:nvSpPr>
        <p:spPr>
          <a:xfrm>
            <a:off x="0" y="1"/>
            <a:ext cx="12192000" cy="5149294"/>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Elemento grafico 9">
            <a:extLst>
              <a:ext uri="{FF2B5EF4-FFF2-40B4-BE49-F238E27FC236}">
                <a16:creationId xmlns:a16="http://schemas.microsoft.com/office/drawing/2014/main" id="{BD097737-2B5E-FA47-A579-DF22A9D0CE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9631"/>
          <a:stretch/>
        </p:blipFill>
        <p:spPr>
          <a:xfrm>
            <a:off x="258900" y="4186713"/>
            <a:ext cx="914400" cy="913474"/>
          </a:xfrm>
          <a:prstGeom prst="rect">
            <a:avLst/>
          </a:prstGeom>
        </p:spPr>
      </p:pic>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1080000"/>
            <a:ext cx="9360000" cy="2386800"/>
          </a:xfrm>
        </p:spPr>
        <p:txBody>
          <a:bodyPr anchor="b"/>
          <a:lstStyle>
            <a:lvl1pPr>
              <a:defRPr sz="6000">
                <a:solidFill>
                  <a:schemeClr val="bg1"/>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600000"/>
            <a:ext cx="93600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spTree>
    <p:extLst>
      <p:ext uri="{BB962C8B-B14F-4D97-AF65-F5344CB8AC3E}">
        <p14:creationId xmlns:p14="http://schemas.microsoft.com/office/powerpoint/2010/main" val="33421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02A18-0420-C94C-9A02-05F610014510}"/>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2DAA653D-4E97-F645-8584-60A3A941DB8D}"/>
              </a:ext>
            </a:extLst>
          </p:cNvPr>
          <p:cNvSpPr>
            <a:spLocks noGrp="1"/>
          </p:cNvSpPr>
          <p:nvPr>
            <p:ph sz="half" idx="1"/>
          </p:nvPr>
        </p:nvSpPr>
        <p:spPr>
          <a:xfrm>
            <a:off x="838200" y="3088799"/>
            <a:ext cx="5181600" cy="31176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53B76136-1B4D-3641-A2ED-570B0C1FBF1C}"/>
              </a:ext>
            </a:extLst>
          </p:cNvPr>
          <p:cNvSpPr>
            <a:spLocks noGrp="1"/>
          </p:cNvSpPr>
          <p:nvPr>
            <p:ph sz="half" idx="2"/>
          </p:nvPr>
        </p:nvSpPr>
        <p:spPr>
          <a:xfrm>
            <a:off x="6172200" y="3088799"/>
            <a:ext cx="5181600" cy="31176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295891-256A-C34B-B6BB-CA2295FF5D91}"/>
              </a:ext>
            </a:extLst>
          </p:cNvPr>
          <p:cNvSpPr>
            <a:spLocks noGrp="1"/>
          </p:cNvSpPr>
          <p:nvPr>
            <p:ph type="dt" sz="half" idx="10"/>
          </p:nvPr>
        </p:nvSpPr>
        <p:spPr/>
        <p:txBody>
          <a:bodyPr/>
          <a:lstStyle/>
          <a:p>
            <a:fld id="{4EC2CADB-A18F-4322-AF31-708C67DD0756}" type="datetime1">
              <a:rPr lang="it-IT" smtClean="0"/>
              <a:t>30/09/2024</a:t>
            </a:fld>
            <a:endParaRPr lang="it-IT" dirty="0"/>
          </a:p>
        </p:txBody>
      </p:sp>
      <p:sp>
        <p:nvSpPr>
          <p:cNvPr id="6" name="Segnaposto piè di pagina 5">
            <a:extLst>
              <a:ext uri="{FF2B5EF4-FFF2-40B4-BE49-F238E27FC236}">
                <a16:creationId xmlns:a16="http://schemas.microsoft.com/office/drawing/2014/main" id="{847C9F53-67AD-D746-B084-BAE2F815FE68}"/>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2CD671B3-B348-C648-88C2-2E3C1F943058}"/>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0" name="Rettangolo 9">
            <a:extLst>
              <a:ext uri="{FF2B5EF4-FFF2-40B4-BE49-F238E27FC236}">
                <a16:creationId xmlns:a16="http://schemas.microsoft.com/office/drawing/2014/main" id="{9436890E-EE42-F046-AF0D-6E2F25AFA4A2}"/>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Elemento grafico 10">
            <a:extLst>
              <a:ext uri="{FF2B5EF4-FFF2-40B4-BE49-F238E27FC236}">
                <a16:creationId xmlns:a16="http://schemas.microsoft.com/office/drawing/2014/main" id="{5FCD1A99-CE6B-A740-975F-63CE661CBD5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300766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795DEA-35F2-1E45-8834-477CE3D21319}"/>
              </a:ext>
            </a:extLst>
          </p:cNvPr>
          <p:cNvSpPr>
            <a:spLocks noGrp="1"/>
          </p:cNvSpPr>
          <p:nvPr>
            <p:ph type="title"/>
          </p:nvPr>
        </p:nvSpPr>
        <p:spPr>
          <a:xfrm>
            <a:off x="839788" y="1627200"/>
            <a:ext cx="10515600" cy="1325563"/>
          </a:xfrm>
        </p:spPr>
        <p:txBody>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7352F4B-473C-EB45-B093-0E42FE29C59C}"/>
              </a:ext>
            </a:extLst>
          </p:cNvPr>
          <p:cNvSpPr>
            <a:spLocks noGrp="1"/>
          </p:cNvSpPr>
          <p:nvPr>
            <p:ph type="body" idx="1"/>
          </p:nvPr>
        </p:nvSpPr>
        <p:spPr>
          <a:xfrm>
            <a:off x="839788" y="3042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a:t>
            </a:r>
          </a:p>
        </p:txBody>
      </p:sp>
      <p:sp>
        <p:nvSpPr>
          <p:cNvPr id="4" name="Segnaposto contenuto 3">
            <a:extLst>
              <a:ext uri="{FF2B5EF4-FFF2-40B4-BE49-F238E27FC236}">
                <a16:creationId xmlns:a16="http://schemas.microsoft.com/office/drawing/2014/main" id="{4F88ABB9-AD73-C449-BA7C-ACB4FED91275}"/>
              </a:ext>
            </a:extLst>
          </p:cNvPr>
          <p:cNvSpPr>
            <a:spLocks noGrp="1"/>
          </p:cNvSpPr>
          <p:nvPr>
            <p:ph sz="half" idx="2"/>
          </p:nvPr>
        </p:nvSpPr>
        <p:spPr>
          <a:xfrm>
            <a:off x="839788" y="3960000"/>
            <a:ext cx="5157787" cy="22320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a:extLst>
              <a:ext uri="{FF2B5EF4-FFF2-40B4-BE49-F238E27FC236}">
                <a16:creationId xmlns:a16="http://schemas.microsoft.com/office/drawing/2014/main" id="{F34A554B-85E0-1548-9479-871F89098FDA}"/>
              </a:ext>
            </a:extLst>
          </p:cNvPr>
          <p:cNvSpPr>
            <a:spLocks noGrp="1"/>
          </p:cNvSpPr>
          <p:nvPr>
            <p:ph type="body" sz="quarter" idx="3"/>
          </p:nvPr>
        </p:nvSpPr>
        <p:spPr>
          <a:xfrm>
            <a:off x="6172200" y="3042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5D66F16-EDCD-104C-A306-CEBD489F6BE5}"/>
              </a:ext>
            </a:extLst>
          </p:cNvPr>
          <p:cNvSpPr>
            <a:spLocks noGrp="1"/>
          </p:cNvSpPr>
          <p:nvPr>
            <p:ph sz="quarter" idx="4"/>
          </p:nvPr>
        </p:nvSpPr>
        <p:spPr>
          <a:xfrm>
            <a:off x="6172200" y="3960000"/>
            <a:ext cx="5183188" cy="22320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4160FC4-76B8-D349-98BF-7D22209C1804}"/>
              </a:ext>
            </a:extLst>
          </p:cNvPr>
          <p:cNvSpPr>
            <a:spLocks noGrp="1"/>
          </p:cNvSpPr>
          <p:nvPr>
            <p:ph type="dt" sz="half" idx="10"/>
          </p:nvPr>
        </p:nvSpPr>
        <p:spPr/>
        <p:txBody>
          <a:bodyPr/>
          <a:lstStyle/>
          <a:p>
            <a:fld id="{A51FB15D-0BBA-4367-AF85-759B43147999}" type="datetime1">
              <a:rPr lang="it-IT" smtClean="0"/>
              <a:t>30/09/2024</a:t>
            </a:fld>
            <a:endParaRPr lang="it-IT" dirty="0"/>
          </a:p>
        </p:txBody>
      </p:sp>
      <p:sp>
        <p:nvSpPr>
          <p:cNvPr id="8" name="Segnaposto piè di pagina 7">
            <a:extLst>
              <a:ext uri="{FF2B5EF4-FFF2-40B4-BE49-F238E27FC236}">
                <a16:creationId xmlns:a16="http://schemas.microsoft.com/office/drawing/2014/main" id="{3EC0B056-9359-664A-863E-F2B45A5E9C11}"/>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34D9BE84-65D9-8A47-945A-B99DFE076777}"/>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3" name="Rettangolo 12">
            <a:extLst>
              <a:ext uri="{FF2B5EF4-FFF2-40B4-BE49-F238E27FC236}">
                <a16:creationId xmlns:a16="http://schemas.microsoft.com/office/drawing/2014/main" id="{316CA8A0-9788-F642-A456-3A1AF84A85AC}"/>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4" name="Elemento grafico 13">
            <a:extLst>
              <a:ext uri="{FF2B5EF4-FFF2-40B4-BE49-F238E27FC236}">
                <a16:creationId xmlns:a16="http://schemas.microsoft.com/office/drawing/2014/main" id="{C09C91E4-DBB7-EC44-821A-688426D009B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718"/>
          <a:stretch/>
        </p:blipFill>
        <p:spPr>
          <a:xfrm>
            <a:off x="304800" y="149269"/>
            <a:ext cx="533400" cy="553095"/>
          </a:xfrm>
          <a:prstGeom prst="rect">
            <a:avLst/>
          </a:prstGeom>
        </p:spPr>
      </p:pic>
    </p:spTree>
    <p:extLst>
      <p:ext uri="{BB962C8B-B14F-4D97-AF65-F5344CB8AC3E}">
        <p14:creationId xmlns:p14="http://schemas.microsoft.com/office/powerpoint/2010/main" val="79785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89C942-AEFB-5F44-9566-92501BD139AB}"/>
              </a:ext>
            </a:extLst>
          </p:cNvPr>
          <p:cNvSpPr>
            <a:spLocks noGrp="1"/>
          </p:cNvSpPr>
          <p:nvPr>
            <p:ph type="title"/>
          </p:nvPr>
        </p:nvSpPr>
        <p:spPr/>
        <p:txBody>
          <a:bodyPr/>
          <a:lstStyle/>
          <a:p>
            <a:r>
              <a:rPr lang="it-IT" dirty="0"/>
              <a:t>Fare clic per modificare lo stile del titolo dello schema</a:t>
            </a:r>
          </a:p>
        </p:txBody>
      </p:sp>
      <p:sp>
        <p:nvSpPr>
          <p:cNvPr id="3" name="Segnaposto data 2">
            <a:extLst>
              <a:ext uri="{FF2B5EF4-FFF2-40B4-BE49-F238E27FC236}">
                <a16:creationId xmlns:a16="http://schemas.microsoft.com/office/drawing/2014/main" id="{55AD8E86-9F23-BF41-8F27-CEC4CEE4ECF0}"/>
              </a:ext>
            </a:extLst>
          </p:cNvPr>
          <p:cNvSpPr>
            <a:spLocks noGrp="1"/>
          </p:cNvSpPr>
          <p:nvPr>
            <p:ph type="dt" sz="half" idx="10"/>
          </p:nvPr>
        </p:nvSpPr>
        <p:spPr/>
        <p:txBody>
          <a:bodyPr/>
          <a:lstStyle/>
          <a:p>
            <a:fld id="{98506BAA-D486-4FBB-9C27-5C1133F1B9EE}" type="datetime1">
              <a:rPr lang="it-IT" smtClean="0"/>
              <a:t>30/09/2024</a:t>
            </a:fld>
            <a:endParaRPr lang="it-IT" dirty="0"/>
          </a:p>
        </p:txBody>
      </p:sp>
      <p:sp>
        <p:nvSpPr>
          <p:cNvPr id="4" name="Segnaposto piè di pagina 3">
            <a:extLst>
              <a:ext uri="{FF2B5EF4-FFF2-40B4-BE49-F238E27FC236}">
                <a16:creationId xmlns:a16="http://schemas.microsoft.com/office/drawing/2014/main" id="{E41309B9-A8DE-BE40-B4DD-09D4E40D118A}"/>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5BEADFDF-05D5-CB41-BE20-F1E367B609FF}"/>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8" name="Rettangolo 7">
            <a:extLst>
              <a:ext uri="{FF2B5EF4-FFF2-40B4-BE49-F238E27FC236}">
                <a16:creationId xmlns:a16="http://schemas.microsoft.com/office/drawing/2014/main" id="{CA4D62A7-1CAC-1943-8D20-4886450AEC7D}"/>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Elemento grafico 8">
            <a:extLst>
              <a:ext uri="{FF2B5EF4-FFF2-40B4-BE49-F238E27FC236}">
                <a16:creationId xmlns:a16="http://schemas.microsoft.com/office/drawing/2014/main" id="{E31CEEA2-C433-9548-A10F-848248A494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718"/>
          <a:stretch/>
        </p:blipFill>
        <p:spPr>
          <a:xfrm>
            <a:off x="258900" y="149269"/>
            <a:ext cx="533400" cy="553095"/>
          </a:xfrm>
          <a:prstGeom prst="rect">
            <a:avLst/>
          </a:prstGeom>
        </p:spPr>
      </p:pic>
    </p:spTree>
    <p:extLst>
      <p:ext uri="{BB962C8B-B14F-4D97-AF65-F5344CB8AC3E}">
        <p14:creationId xmlns:p14="http://schemas.microsoft.com/office/powerpoint/2010/main" val="207015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8571D37-3E77-F446-B72B-37E1C8EE7BAB}"/>
              </a:ext>
            </a:extLst>
          </p:cNvPr>
          <p:cNvSpPr>
            <a:spLocks noGrp="1"/>
          </p:cNvSpPr>
          <p:nvPr>
            <p:ph type="dt" sz="half" idx="10"/>
          </p:nvPr>
        </p:nvSpPr>
        <p:spPr/>
        <p:txBody>
          <a:bodyPr/>
          <a:lstStyle/>
          <a:p>
            <a:fld id="{08CE5D19-2B05-4513-9526-22B871ABB8B8}" type="datetime1">
              <a:rPr lang="it-IT" smtClean="0"/>
              <a:t>30/09/2024</a:t>
            </a:fld>
            <a:endParaRPr lang="it-IT" dirty="0"/>
          </a:p>
        </p:txBody>
      </p:sp>
      <p:sp>
        <p:nvSpPr>
          <p:cNvPr id="3" name="Segnaposto piè di pagina 2">
            <a:extLst>
              <a:ext uri="{FF2B5EF4-FFF2-40B4-BE49-F238E27FC236}">
                <a16:creationId xmlns:a16="http://schemas.microsoft.com/office/drawing/2014/main" id="{49465D73-322D-9A4A-B8FE-74921518D433}"/>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0051CC1C-6D98-9946-9337-9660BCF492A0}"/>
              </a:ext>
            </a:extLst>
          </p:cNvPr>
          <p:cNvSpPr>
            <a:spLocks noGrp="1"/>
          </p:cNvSpPr>
          <p:nvPr>
            <p:ph type="sldNum" sz="quarter" idx="12"/>
          </p:nvPr>
        </p:nvSpPr>
        <p:spPr/>
        <p:txBody>
          <a:bodyPr/>
          <a:lstStyle/>
          <a:p>
            <a:fld id="{133D2D22-B68D-E74E-AFBB-F8D19E37E652}" type="slidenum">
              <a:rPr lang="it-IT" smtClean="0"/>
              <a:t>‹N›</a:t>
            </a:fld>
            <a:endParaRPr lang="it-IT" dirty="0"/>
          </a:p>
        </p:txBody>
      </p:sp>
    </p:spTree>
    <p:extLst>
      <p:ext uri="{BB962C8B-B14F-4D97-AF65-F5344CB8AC3E}">
        <p14:creationId xmlns:p14="http://schemas.microsoft.com/office/powerpoint/2010/main" val="17429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1AF78-D202-584F-8D57-BDAFF2FF08AA}"/>
              </a:ext>
            </a:extLst>
          </p:cNvPr>
          <p:cNvSpPr>
            <a:spLocks noGrp="1"/>
          </p:cNvSpPr>
          <p:nvPr>
            <p:ph type="title"/>
          </p:nvPr>
        </p:nvSpPr>
        <p:spPr>
          <a:xfrm>
            <a:off x="839788" y="1627200"/>
            <a:ext cx="3932237" cy="1600200"/>
          </a:xfrm>
        </p:spPr>
        <p:txBody>
          <a:bodyPr anchor="t" anchorCtr="0">
            <a:normAutofit/>
          </a:bodyPr>
          <a:lstStyle>
            <a:lvl1pPr>
              <a:defRPr sz="280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71C0B534-8DF4-E947-9339-2017CED07E3A}"/>
              </a:ext>
            </a:extLst>
          </p:cNvPr>
          <p:cNvSpPr>
            <a:spLocks noGrp="1"/>
          </p:cNvSpPr>
          <p:nvPr>
            <p:ph idx="1"/>
          </p:nvPr>
        </p:nvSpPr>
        <p:spPr>
          <a:xfrm>
            <a:off x="5183188" y="1627200"/>
            <a:ext cx="6172200" cy="45380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a:extLst>
              <a:ext uri="{FF2B5EF4-FFF2-40B4-BE49-F238E27FC236}">
                <a16:creationId xmlns:a16="http://schemas.microsoft.com/office/drawing/2014/main" id="{247712ED-E391-464C-A7B3-04F58287D1D9}"/>
              </a:ext>
            </a:extLst>
          </p:cNvPr>
          <p:cNvSpPr>
            <a:spLocks noGrp="1"/>
          </p:cNvSpPr>
          <p:nvPr>
            <p:ph type="body" sz="half" idx="2"/>
          </p:nvPr>
        </p:nvSpPr>
        <p:spPr>
          <a:xfrm>
            <a:off x="839788" y="3227400"/>
            <a:ext cx="3932237" cy="29378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BE40ABB6-90F4-E041-8BD6-E4442B665EEB}"/>
              </a:ext>
            </a:extLst>
          </p:cNvPr>
          <p:cNvSpPr>
            <a:spLocks noGrp="1"/>
          </p:cNvSpPr>
          <p:nvPr>
            <p:ph type="dt" sz="half" idx="10"/>
          </p:nvPr>
        </p:nvSpPr>
        <p:spPr/>
        <p:txBody>
          <a:bodyPr/>
          <a:lstStyle/>
          <a:p>
            <a:fld id="{76BCC2D9-B4C5-477A-B175-9F8073B1D9A8}" type="datetime1">
              <a:rPr lang="it-IT" smtClean="0"/>
              <a:t>30/09/2024</a:t>
            </a:fld>
            <a:endParaRPr lang="it-IT" dirty="0"/>
          </a:p>
        </p:txBody>
      </p:sp>
      <p:sp>
        <p:nvSpPr>
          <p:cNvPr id="6" name="Segnaposto piè di pagina 5">
            <a:extLst>
              <a:ext uri="{FF2B5EF4-FFF2-40B4-BE49-F238E27FC236}">
                <a16:creationId xmlns:a16="http://schemas.microsoft.com/office/drawing/2014/main" id="{132861D8-9841-A840-BCC7-68EC1C7E301A}"/>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44B3425E-E3C3-2744-AD8E-130131FF3493}"/>
              </a:ext>
            </a:extLst>
          </p:cNvPr>
          <p:cNvSpPr>
            <a:spLocks noGrp="1"/>
          </p:cNvSpPr>
          <p:nvPr>
            <p:ph type="sldNum" sz="quarter" idx="12"/>
          </p:nvPr>
        </p:nvSpPr>
        <p:spPr/>
        <p:txBody>
          <a:bodyPr/>
          <a:lstStyle/>
          <a:p>
            <a:fld id="{133D2D22-B68D-E74E-AFBB-F8D19E37E652}" type="slidenum">
              <a:rPr lang="it-IT" smtClean="0"/>
              <a:t>‹N›</a:t>
            </a:fld>
            <a:endParaRPr lang="it-IT" dirty="0"/>
          </a:p>
        </p:txBody>
      </p:sp>
      <p:sp>
        <p:nvSpPr>
          <p:cNvPr id="11" name="Rettangolo 10">
            <a:extLst>
              <a:ext uri="{FF2B5EF4-FFF2-40B4-BE49-F238E27FC236}">
                <a16:creationId xmlns:a16="http://schemas.microsoft.com/office/drawing/2014/main" id="{E76D44C0-C083-AE48-B2C3-7E79CFEBB979}"/>
              </a:ext>
            </a:extLst>
          </p:cNvPr>
          <p:cNvSpPr/>
          <p:nvPr userDrawn="1"/>
        </p:nvSpPr>
        <p:spPr>
          <a:xfrm>
            <a:off x="0" y="-4691"/>
            <a:ext cx="12192000" cy="707055"/>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2" name="Elemento grafico 11">
            <a:extLst>
              <a:ext uri="{FF2B5EF4-FFF2-40B4-BE49-F238E27FC236}">
                <a16:creationId xmlns:a16="http://schemas.microsoft.com/office/drawing/2014/main" id="{C44D9269-ACDE-B14B-8681-6EC0F99F2B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718"/>
          <a:stretch/>
        </p:blipFill>
        <p:spPr>
          <a:xfrm>
            <a:off x="258900" y="149269"/>
            <a:ext cx="533400" cy="553095"/>
          </a:xfrm>
          <a:prstGeom prst="rect">
            <a:avLst/>
          </a:prstGeom>
        </p:spPr>
      </p:pic>
    </p:spTree>
    <p:extLst>
      <p:ext uri="{BB962C8B-B14F-4D97-AF65-F5344CB8AC3E}">
        <p14:creationId xmlns:p14="http://schemas.microsoft.com/office/powerpoint/2010/main" val="31566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670E450-D008-F54C-AFB0-D87BEEB5710F}"/>
              </a:ext>
            </a:extLst>
          </p:cNvPr>
          <p:cNvSpPr>
            <a:spLocks noGrp="1"/>
          </p:cNvSpPr>
          <p:nvPr>
            <p:ph type="title"/>
          </p:nvPr>
        </p:nvSpPr>
        <p:spPr>
          <a:xfrm>
            <a:off x="838200" y="1628052"/>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2B8985AF-50F2-CA40-8A35-4024AB151493}"/>
              </a:ext>
            </a:extLst>
          </p:cNvPr>
          <p:cNvSpPr>
            <a:spLocks noGrp="1"/>
          </p:cNvSpPr>
          <p:nvPr>
            <p:ph type="body" idx="1"/>
          </p:nvPr>
        </p:nvSpPr>
        <p:spPr>
          <a:xfrm>
            <a:off x="838200" y="3088552"/>
            <a:ext cx="10515600" cy="3118284"/>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93BC3CCD-6198-1D4F-839E-3D6C96D3B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C5986-426C-4E1F-8F99-D47955AF2295}" type="datetime1">
              <a:rPr lang="it-IT" smtClean="0"/>
              <a:t>30/09/2024</a:t>
            </a:fld>
            <a:endParaRPr lang="it-IT" dirty="0"/>
          </a:p>
        </p:txBody>
      </p:sp>
      <p:sp>
        <p:nvSpPr>
          <p:cNvPr id="5" name="Segnaposto piè di pagina 4">
            <a:extLst>
              <a:ext uri="{FF2B5EF4-FFF2-40B4-BE49-F238E27FC236}">
                <a16:creationId xmlns:a16="http://schemas.microsoft.com/office/drawing/2014/main" id="{827EF9A5-8F28-6B4C-8F8B-EAA43796E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dirty="0"/>
              <a:t>BOZZA</a:t>
            </a:r>
          </a:p>
        </p:txBody>
      </p:sp>
      <p:sp>
        <p:nvSpPr>
          <p:cNvPr id="6" name="Segnaposto numero diapositiva 5">
            <a:extLst>
              <a:ext uri="{FF2B5EF4-FFF2-40B4-BE49-F238E27FC236}">
                <a16:creationId xmlns:a16="http://schemas.microsoft.com/office/drawing/2014/main" id="{AB33714E-A79F-E840-8A7A-874D659492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D2D22-B68D-E74E-AFBB-F8D19E37E652}" type="slidenum">
              <a:rPr lang="it-IT" smtClean="0"/>
              <a:t>‹N›</a:t>
            </a:fld>
            <a:endParaRPr lang="it-IT" dirty="0"/>
          </a:p>
        </p:txBody>
      </p:sp>
    </p:spTree>
    <p:extLst>
      <p:ext uri="{BB962C8B-B14F-4D97-AF65-F5344CB8AC3E}">
        <p14:creationId xmlns:p14="http://schemas.microsoft.com/office/powerpoint/2010/main" val="1742623983"/>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62"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49" r:id="rId13"/>
  </p:sldLayoutIdLst>
  <p:hf hdr="0" ftr="0" dt="0"/>
  <p:txStyles>
    <p:title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D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D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D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D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D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670E450-D008-F54C-AFB0-D87BEEB5710F}"/>
              </a:ext>
            </a:extLst>
          </p:cNvPr>
          <p:cNvSpPr>
            <a:spLocks noGrp="1"/>
          </p:cNvSpPr>
          <p:nvPr>
            <p:ph type="title"/>
          </p:nvPr>
        </p:nvSpPr>
        <p:spPr>
          <a:xfrm>
            <a:off x="838200" y="1628052"/>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2B8985AF-50F2-CA40-8A35-4024AB151493}"/>
              </a:ext>
            </a:extLst>
          </p:cNvPr>
          <p:cNvSpPr>
            <a:spLocks noGrp="1"/>
          </p:cNvSpPr>
          <p:nvPr>
            <p:ph type="body" idx="1"/>
          </p:nvPr>
        </p:nvSpPr>
        <p:spPr>
          <a:xfrm>
            <a:off x="838200" y="3088552"/>
            <a:ext cx="10515600" cy="3118284"/>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93BC3CCD-6198-1D4F-839E-3D6C96D3B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B8CDF-C201-124B-AEDA-5AF0AE6939D9}" type="datetime1">
              <a:rPr lang="it-IT" smtClean="0"/>
              <a:t>30/09/2024</a:t>
            </a:fld>
            <a:endParaRPr lang="it-IT" dirty="0"/>
          </a:p>
        </p:txBody>
      </p:sp>
      <p:sp>
        <p:nvSpPr>
          <p:cNvPr id="5" name="Segnaposto piè di pagina 4">
            <a:extLst>
              <a:ext uri="{FF2B5EF4-FFF2-40B4-BE49-F238E27FC236}">
                <a16:creationId xmlns:a16="http://schemas.microsoft.com/office/drawing/2014/main" id="{827EF9A5-8F28-6B4C-8F8B-EAA43796E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a:extLst>
              <a:ext uri="{FF2B5EF4-FFF2-40B4-BE49-F238E27FC236}">
                <a16:creationId xmlns:a16="http://schemas.microsoft.com/office/drawing/2014/main" id="{AB33714E-A79F-E840-8A7A-874D659492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D2D22-B68D-E74E-AFBB-F8D19E37E652}" type="slidenum">
              <a:rPr lang="it-IT" smtClean="0"/>
              <a:t>‹N›</a:t>
            </a:fld>
            <a:endParaRPr lang="it-IT" dirty="0"/>
          </a:p>
        </p:txBody>
      </p:sp>
    </p:spTree>
    <p:extLst>
      <p:ext uri="{BB962C8B-B14F-4D97-AF65-F5344CB8AC3E}">
        <p14:creationId xmlns:p14="http://schemas.microsoft.com/office/powerpoint/2010/main" val="405288675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sldNum="0" hdr="0" ftr="0" dt="0"/>
  <p:txStyles>
    <p:title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D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D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D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D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D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pianiterapeutici.cdp-sanita.soresa.it/login" TargetMode="Externa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cumento 21">
            <a:extLst>
              <a:ext uri="{FF2B5EF4-FFF2-40B4-BE49-F238E27FC236}">
                <a16:creationId xmlns:a16="http://schemas.microsoft.com/office/drawing/2014/main" id="{6FECD48D-67C2-4F7F-B772-FD723D3175C3}"/>
              </a:ext>
            </a:extLst>
          </p:cNvPr>
          <p:cNvSpPr/>
          <p:nvPr/>
        </p:nvSpPr>
        <p:spPr>
          <a:xfrm rot="5400000">
            <a:off x="5394067" y="60069"/>
            <a:ext cx="6858001" cy="6737865"/>
          </a:xfrm>
          <a:prstGeom prst="flowChartDocumen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Immagine 8" descr="Immagine che contiene segnale, via, traffico&#10;&#10;Descrizione generata automaticamente">
            <a:extLst>
              <a:ext uri="{FF2B5EF4-FFF2-40B4-BE49-F238E27FC236}">
                <a16:creationId xmlns:a16="http://schemas.microsoft.com/office/drawing/2014/main" id="{98BAA0B5-FC8F-4C01-8435-97D8ED0927ED}"/>
              </a:ext>
            </a:extLst>
          </p:cNvPr>
          <p:cNvPicPr>
            <a:picLocks noChangeAspect="1"/>
          </p:cNvPicPr>
          <p:nvPr/>
        </p:nvPicPr>
        <p:blipFill>
          <a:blip r:embed="rId2"/>
          <a:stretch>
            <a:fillRect/>
          </a:stretch>
        </p:blipFill>
        <p:spPr>
          <a:xfrm>
            <a:off x="1724839" y="2325852"/>
            <a:ext cx="2412564" cy="2304000"/>
          </a:xfrm>
          <a:prstGeom prst="rect">
            <a:avLst/>
          </a:prstGeom>
        </p:spPr>
      </p:pic>
      <p:pic>
        <p:nvPicPr>
          <p:cNvPr id="10" name="Picture 4" descr="Soresa Spa | LinkedIn">
            <a:extLst>
              <a:ext uri="{FF2B5EF4-FFF2-40B4-BE49-F238E27FC236}">
                <a16:creationId xmlns:a16="http://schemas.microsoft.com/office/drawing/2014/main" id="{0F5A4CC0-A9EB-4C8E-A340-AE75C3BB0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62" b="32607"/>
          <a:stretch/>
        </p:blipFill>
        <p:spPr bwMode="auto">
          <a:xfrm>
            <a:off x="2069957" y="4783382"/>
            <a:ext cx="1722328" cy="668805"/>
          </a:xfrm>
          <a:prstGeom prst="rect">
            <a:avLst/>
          </a:prstGeom>
          <a:noFill/>
          <a:extLst>
            <a:ext uri="{909E8E84-426E-40DD-AFC4-6F175D3DCCD1}">
              <a14:hiddenFill xmlns:a14="http://schemas.microsoft.com/office/drawing/2010/main">
                <a:solidFill>
                  <a:srgbClr val="FFFFFF"/>
                </a:solidFill>
              </a14:hiddenFill>
            </a:ext>
          </a:extLst>
        </p:spPr>
      </p:pic>
      <p:sp>
        <p:nvSpPr>
          <p:cNvPr id="11" name="Titolo 1">
            <a:extLst>
              <a:ext uri="{FF2B5EF4-FFF2-40B4-BE49-F238E27FC236}">
                <a16:creationId xmlns:a16="http://schemas.microsoft.com/office/drawing/2014/main" id="{AF0507E3-672B-426C-9B78-5C0EA7D43DE4}"/>
              </a:ext>
            </a:extLst>
          </p:cNvPr>
          <p:cNvSpPr txBox="1">
            <a:spLocks/>
          </p:cNvSpPr>
          <p:nvPr/>
        </p:nvSpPr>
        <p:spPr>
          <a:xfrm>
            <a:off x="6462445" y="1653129"/>
            <a:ext cx="4996808" cy="3649447"/>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6000" kern="1200">
                <a:solidFill>
                  <a:srgbClr val="003D69"/>
                </a:solidFill>
                <a:latin typeface="+mj-lt"/>
                <a:ea typeface="+mj-ea"/>
                <a:cs typeface="+mj-cs"/>
              </a:defRPr>
            </a:lvl1pPr>
          </a:lstStyle>
          <a:p>
            <a:pPr lvl="0" algn="ctr">
              <a:lnSpc>
                <a:spcPct val="120000"/>
              </a:lnSpc>
              <a:spcBef>
                <a:spcPts val="1200"/>
              </a:spcBef>
              <a:spcAft>
                <a:spcPts val="1200"/>
              </a:spcAft>
              <a:defRPr/>
            </a:pPr>
            <a:r>
              <a:rPr lang="it-IT" sz="4400" b="1" dirty="0">
                <a:solidFill>
                  <a:schemeClr val="bg1"/>
                </a:solidFill>
              </a:rPr>
              <a:t>Piattaforma Gestione Piani Terapeutici Domiciliari</a:t>
            </a:r>
          </a:p>
          <a:p>
            <a:pPr lvl="0" algn="ctr">
              <a:lnSpc>
                <a:spcPct val="120000"/>
              </a:lnSpc>
              <a:spcBef>
                <a:spcPts val="1200"/>
              </a:spcBef>
              <a:spcAft>
                <a:spcPts val="1200"/>
              </a:spcAft>
              <a:defRPr/>
            </a:pPr>
            <a:r>
              <a:rPr lang="it-IT" sz="5100" b="1" dirty="0">
                <a:solidFill>
                  <a:schemeClr val="bg1"/>
                </a:solidFill>
              </a:rPr>
              <a:t>Ossigenoterapia Domiciliare</a:t>
            </a:r>
            <a:br>
              <a:rPr lang="it-IT" sz="4400" b="1" dirty="0">
                <a:solidFill>
                  <a:schemeClr val="bg1"/>
                </a:solidFill>
              </a:rPr>
            </a:br>
            <a:endParaRPr lang="it-IT" sz="4400" b="1" dirty="0">
              <a:solidFill>
                <a:schemeClr val="bg1"/>
              </a:solidFill>
            </a:endParaRPr>
          </a:p>
          <a:p>
            <a:pPr lvl="0" algn="ctr">
              <a:lnSpc>
                <a:spcPct val="120000"/>
              </a:lnSpc>
              <a:spcBef>
                <a:spcPts val="1200"/>
              </a:spcBef>
              <a:spcAft>
                <a:spcPts val="1200"/>
              </a:spcAft>
              <a:defRPr/>
            </a:pPr>
            <a:endParaRPr kumimoji="0" lang="it-IT" sz="3600" b="1" i="0" u="none" strike="noStrike" kern="1200" cap="none" spc="0" normalizeH="0" baseline="0" noProof="0" dirty="0">
              <a:ln>
                <a:noFill/>
              </a:ln>
              <a:solidFill>
                <a:srgbClr val="FFFFFF"/>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3600" b="1" i="0" u="none" strike="noStrike" kern="1200" cap="none" spc="0" normalizeH="0" baseline="0" noProof="0" dirty="0">
                <a:ln>
                  <a:noFill/>
                </a:ln>
                <a:solidFill>
                  <a:srgbClr val="FFFFFF"/>
                </a:solidFill>
                <a:effectLst/>
                <a:uLnTx/>
                <a:uFillTx/>
                <a:latin typeface="Arial" panose="020B0604020202020204"/>
                <a:ea typeface="+mj-ea"/>
                <a:cs typeface="+mj-cs"/>
              </a:rPr>
              <a:t>Guida utente Specialista Prescrittore</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it-IT" sz="4400" b="1" i="0" u="none" strike="noStrike" kern="1200" cap="none" spc="0" normalizeH="0" baseline="0" noProof="0" dirty="0">
                <a:ln>
                  <a:noFill/>
                </a:ln>
                <a:solidFill>
                  <a:srgbClr val="FFFFFF"/>
                </a:solidFill>
                <a:effectLst/>
                <a:uLnTx/>
                <a:uFillTx/>
                <a:latin typeface="Arial" panose="020B0604020202020204"/>
                <a:ea typeface="+mj-ea"/>
                <a:cs typeface="+mj-cs"/>
              </a:rPr>
            </a:br>
            <a:endParaRPr kumimoji="0" lang="it-IT" sz="36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pic>
        <p:nvPicPr>
          <p:cNvPr id="15" name="Immagine 14" descr="Immagine che contiene disegnando&#10;&#10;Descrizione generata automaticamente">
            <a:extLst>
              <a:ext uri="{FF2B5EF4-FFF2-40B4-BE49-F238E27FC236}">
                <a16:creationId xmlns:a16="http://schemas.microsoft.com/office/drawing/2014/main" id="{B1CE296C-77BA-46A4-9A0F-BE0BEAB6A4E7}"/>
              </a:ext>
            </a:extLst>
          </p:cNvPr>
          <p:cNvPicPr>
            <a:picLocks noChangeAspect="1"/>
          </p:cNvPicPr>
          <p:nvPr/>
        </p:nvPicPr>
        <p:blipFill>
          <a:blip r:embed="rId4"/>
          <a:stretch>
            <a:fillRect/>
          </a:stretch>
        </p:blipFill>
        <p:spPr>
          <a:xfrm>
            <a:off x="11013394" y="2040137"/>
            <a:ext cx="1180239" cy="2360477"/>
          </a:xfrm>
          <a:prstGeom prst="rect">
            <a:avLst/>
          </a:prstGeom>
        </p:spPr>
      </p:pic>
      <p:pic>
        <p:nvPicPr>
          <p:cNvPr id="17" name="Immagine 16">
            <a:extLst>
              <a:ext uri="{FF2B5EF4-FFF2-40B4-BE49-F238E27FC236}">
                <a16:creationId xmlns:a16="http://schemas.microsoft.com/office/drawing/2014/main" id="{DE6F7232-EB08-4217-B847-C0D0B0576036}"/>
              </a:ext>
            </a:extLst>
          </p:cNvPr>
          <p:cNvPicPr>
            <a:picLocks noChangeAspect="1"/>
          </p:cNvPicPr>
          <p:nvPr/>
        </p:nvPicPr>
        <p:blipFill rotWithShape="1">
          <a:blip r:embed="rId5"/>
          <a:srcRect l="74106"/>
          <a:stretch/>
        </p:blipFill>
        <p:spPr>
          <a:xfrm>
            <a:off x="9975702" y="5634002"/>
            <a:ext cx="1901655" cy="1224000"/>
          </a:xfrm>
          <a:prstGeom prst="rect">
            <a:avLst/>
          </a:prstGeom>
        </p:spPr>
      </p:pic>
    </p:spTree>
    <p:extLst>
      <p:ext uri="{BB962C8B-B14F-4D97-AF65-F5344CB8AC3E}">
        <p14:creationId xmlns:p14="http://schemas.microsoft.com/office/powerpoint/2010/main" val="106946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2117005"/>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03 Home Page Piattaforma </a:t>
            </a: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05 Dettaglio Assistito</a:t>
            </a:r>
            <a:endParaRPr lang="it-IT" dirty="0">
              <a:solidFill>
                <a:schemeClr val="bg1"/>
              </a:solidFill>
            </a:endParaRP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04 Ricerca Assistiti</a:t>
            </a: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07 Storico Piani Terapeutici: chiusura di un PT e sospensione fornitura </a:t>
            </a:r>
            <a:endParaRPr lang="it-IT" dirty="0">
              <a:solidFill>
                <a:schemeClr val="bg1"/>
              </a:solidFill>
            </a:endParaRP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06 Inserimento di un Piano Terapeutico</a:t>
            </a:r>
            <a:endParaRPr lang="it-IT" dirty="0">
              <a:solidFill>
                <a:schemeClr val="bg1"/>
              </a:solidFill>
            </a:endParaRP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08 Riacutizzazione</a:t>
            </a:r>
            <a:endParaRPr lang="it-IT" dirty="0">
              <a:solidFill>
                <a:schemeClr val="bg1"/>
              </a:solidFill>
            </a:endParaRPr>
          </a:p>
        </p:txBody>
      </p:sp>
    </p:spTree>
    <p:extLst>
      <p:ext uri="{BB962C8B-B14F-4D97-AF65-F5344CB8AC3E}">
        <p14:creationId xmlns:p14="http://schemas.microsoft.com/office/powerpoint/2010/main" val="21464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6911084-76C1-4106-8BFA-707B76FE72C8}"/>
              </a:ext>
            </a:extLst>
          </p:cNvPr>
          <p:cNvPicPr>
            <a:picLocks noChangeAspect="1"/>
          </p:cNvPicPr>
          <p:nvPr/>
        </p:nvPicPr>
        <p:blipFill rotWithShape="1">
          <a:blip r:embed="rId2"/>
          <a:srcRect r="1465"/>
          <a:stretch/>
        </p:blipFill>
        <p:spPr>
          <a:xfrm>
            <a:off x="5165396" y="889719"/>
            <a:ext cx="6567692" cy="2818059"/>
          </a:xfrm>
          <a:prstGeom prst="rect">
            <a:avLst/>
          </a:prstGeom>
        </p:spPr>
      </p:pic>
      <p:pic>
        <p:nvPicPr>
          <p:cNvPr id="10" name="Immagine 9">
            <a:extLst>
              <a:ext uri="{FF2B5EF4-FFF2-40B4-BE49-F238E27FC236}">
                <a16:creationId xmlns:a16="http://schemas.microsoft.com/office/drawing/2014/main" id="{3128B369-F759-4AAF-975F-9FE99CEC7E83}"/>
              </a:ext>
            </a:extLst>
          </p:cNvPr>
          <p:cNvPicPr>
            <a:picLocks noChangeAspect="1"/>
          </p:cNvPicPr>
          <p:nvPr/>
        </p:nvPicPr>
        <p:blipFill rotWithShape="1">
          <a:blip r:embed="rId3"/>
          <a:srcRect t="10929" r="1635" b="22807"/>
          <a:stretch/>
        </p:blipFill>
        <p:spPr>
          <a:xfrm>
            <a:off x="5002351" y="3803953"/>
            <a:ext cx="6868125" cy="2602508"/>
          </a:xfrm>
          <a:prstGeom prst="rect">
            <a:avLst/>
          </a:prstGeom>
        </p:spPr>
      </p:pic>
      <p:grpSp>
        <p:nvGrpSpPr>
          <p:cNvPr id="8" name="Gruppo 7">
            <a:extLst>
              <a:ext uri="{FF2B5EF4-FFF2-40B4-BE49-F238E27FC236}">
                <a16:creationId xmlns:a16="http://schemas.microsoft.com/office/drawing/2014/main" id="{14EC2199-FDA8-4142-ACAE-154ED80E56C0}"/>
              </a:ext>
            </a:extLst>
          </p:cNvPr>
          <p:cNvGrpSpPr/>
          <p:nvPr/>
        </p:nvGrpSpPr>
        <p:grpSpPr>
          <a:xfrm>
            <a:off x="9762778" y="914014"/>
            <a:ext cx="1800082" cy="144000"/>
            <a:chOff x="7560558" y="2534411"/>
            <a:chExt cx="3821523" cy="402035"/>
          </a:xfrm>
        </p:grpSpPr>
        <p:sp>
          <p:nvSpPr>
            <p:cNvPr id="7" name="Rettangolo 6">
              <a:extLst>
                <a:ext uri="{FF2B5EF4-FFF2-40B4-BE49-F238E27FC236}">
                  <a16:creationId xmlns:a16="http://schemas.microsoft.com/office/drawing/2014/main" id="{8E49DC53-8354-4912-B52A-04E542DED3CE}"/>
                </a:ext>
              </a:extLst>
            </p:cNvPr>
            <p:cNvSpPr/>
            <p:nvPr/>
          </p:nvSpPr>
          <p:spPr>
            <a:xfrm>
              <a:off x="9879291" y="2534411"/>
              <a:ext cx="1502790" cy="369045"/>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a:extLst>
                <a:ext uri="{FF2B5EF4-FFF2-40B4-BE49-F238E27FC236}">
                  <a16:creationId xmlns:a16="http://schemas.microsoft.com/office/drawing/2014/main" id="{F789AEF7-F630-468D-B41E-6586A8F9FFAA}"/>
                </a:ext>
              </a:extLst>
            </p:cNvPr>
            <p:cNvSpPr/>
            <p:nvPr/>
          </p:nvSpPr>
          <p:spPr>
            <a:xfrm>
              <a:off x="7560558" y="2567400"/>
              <a:ext cx="1502790" cy="369046"/>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2" name="Rettangolo 11">
            <a:extLst>
              <a:ext uri="{FF2B5EF4-FFF2-40B4-BE49-F238E27FC236}">
                <a16:creationId xmlns:a16="http://schemas.microsoft.com/office/drawing/2014/main" id="{B906E3D6-23A6-4B05-8AAA-143981C0E491}"/>
              </a:ext>
            </a:extLst>
          </p:cNvPr>
          <p:cNvSpPr/>
          <p:nvPr/>
        </p:nvSpPr>
        <p:spPr>
          <a:xfrm>
            <a:off x="338228" y="1467612"/>
            <a:ext cx="4383124" cy="2616101"/>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Per eseguire </a:t>
            </a:r>
            <a:r>
              <a:rPr lang="it-IT" sz="1600" dirty="0">
                <a:solidFill>
                  <a:schemeClr val="bg2">
                    <a:lumMod val="10000"/>
                  </a:schemeClr>
                </a:solidFill>
                <a:highlight>
                  <a:srgbClr val="FFFFFF"/>
                </a:highlight>
              </a:rPr>
              <a:t>la ricerca di un assistito</a:t>
            </a:r>
            <a:r>
              <a:rPr lang="it-IT" sz="1600" b="1" dirty="0">
                <a:solidFill>
                  <a:schemeClr val="bg2">
                    <a:lumMod val="10000"/>
                  </a:schemeClr>
                </a:solidFill>
                <a:highlight>
                  <a:srgbClr val="FFFFFF"/>
                </a:highlight>
              </a:rPr>
              <a:t>, </a:t>
            </a:r>
            <a:r>
              <a:rPr lang="it-IT" sz="1600" dirty="0">
                <a:solidFill>
                  <a:schemeClr val="bg2">
                    <a:lumMod val="10000"/>
                  </a:schemeClr>
                </a:solidFill>
                <a:highlight>
                  <a:srgbClr val="FFFFFF"/>
                </a:highlight>
              </a:rPr>
              <a:t>tramite la barra blu in alto selezionare OSSIGENOTERAPIA (1) e cliccare sulla voce ‘’Ricerca Assistiti’’ (2) o direttamente nel riquadro in basso ‘’RICERCA ASSISTITI’’.</a:t>
            </a:r>
          </a:p>
          <a:p>
            <a:pPr algn="just">
              <a:spcBef>
                <a:spcPts val="300"/>
              </a:spcBef>
              <a:spcAft>
                <a:spcPts val="300"/>
              </a:spcAft>
            </a:pPr>
            <a:r>
              <a:rPr lang="it-IT" sz="1600" dirty="0">
                <a:solidFill>
                  <a:schemeClr val="bg2">
                    <a:lumMod val="10000"/>
                  </a:schemeClr>
                </a:solidFill>
                <a:highlight>
                  <a:srgbClr val="FFFFFF"/>
                </a:highlight>
              </a:rPr>
              <a:t>La ricerca può essere effettuata digitando: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Codice Fiscale dell’assistito (4).</a:t>
            </a:r>
          </a:p>
          <a:p>
            <a:pPr algn="just">
              <a:spcBef>
                <a:spcPts val="300"/>
              </a:spcBef>
              <a:spcAft>
                <a:spcPts val="300"/>
              </a:spcAft>
            </a:pPr>
            <a:endParaRPr lang="it-IT" sz="1600" dirty="0">
              <a:solidFill>
                <a:schemeClr val="bg2">
                  <a:lumMod val="10000"/>
                </a:schemeClr>
              </a:solidFill>
              <a:highlight>
                <a:srgbClr val="FFFFFF"/>
              </a:highlight>
            </a:endParaRPr>
          </a:p>
          <a:p>
            <a:pPr algn="just">
              <a:spcBef>
                <a:spcPts val="300"/>
              </a:spcBef>
              <a:spcAft>
                <a:spcPts val="300"/>
              </a:spcAft>
            </a:pPr>
            <a:r>
              <a:rPr lang="it-IT" sz="1600" dirty="0">
                <a:solidFill>
                  <a:schemeClr val="bg2">
                    <a:lumMod val="10000"/>
                  </a:schemeClr>
                </a:solidFill>
                <a:highlight>
                  <a:srgbClr val="FFFFFF"/>
                </a:highlight>
              </a:rPr>
              <a:t>Cliccare, infine, su ‘’Ricerca’’ (5).</a:t>
            </a: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11</a:t>
            </a:fld>
            <a:endParaRPr lang="it-IT" dirty="0"/>
          </a:p>
        </p:txBody>
      </p:sp>
      <p:sp>
        <p:nvSpPr>
          <p:cNvPr id="31" name="Connettore 30">
            <a:extLst>
              <a:ext uri="{FF2B5EF4-FFF2-40B4-BE49-F238E27FC236}">
                <a16:creationId xmlns:a16="http://schemas.microsoft.com/office/drawing/2014/main" id="{E99CEFB7-C3D9-407C-B4B7-C3C75D55EBCC}"/>
              </a:ext>
            </a:extLst>
          </p:cNvPr>
          <p:cNvSpPr/>
          <p:nvPr/>
        </p:nvSpPr>
        <p:spPr>
          <a:xfrm>
            <a:off x="6761228" y="208274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endParaRPr lang="en-GB" sz="1600" dirty="0"/>
          </a:p>
        </p:txBody>
      </p:sp>
      <p:sp>
        <p:nvSpPr>
          <p:cNvPr id="11" name="Connettore 10">
            <a:extLst>
              <a:ext uri="{FF2B5EF4-FFF2-40B4-BE49-F238E27FC236}">
                <a16:creationId xmlns:a16="http://schemas.microsoft.com/office/drawing/2014/main" id="{8F7DC93E-7E5B-4D90-B99D-8CD5BA6E2780}"/>
              </a:ext>
            </a:extLst>
          </p:cNvPr>
          <p:cNvSpPr/>
          <p:nvPr/>
        </p:nvSpPr>
        <p:spPr>
          <a:xfrm>
            <a:off x="6722999" y="159769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endParaRPr lang="en-GB" sz="1600" dirty="0"/>
          </a:p>
        </p:txBody>
      </p:sp>
      <p:sp>
        <p:nvSpPr>
          <p:cNvPr id="14" name="Rettangolo 13">
            <a:extLst>
              <a:ext uri="{FF2B5EF4-FFF2-40B4-BE49-F238E27FC236}">
                <a16:creationId xmlns:a16="http://schemas.microsoft.com/office/drawing/2014/main" id="{A3919392-5A6D-460D-8E5F-CAA90AC2A4B7}"/>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highlight>
                  <a:srgbClr val="FFFFFF"/>
                </a:highlight>
                <a:latin typeface="+mj-lt"/>
              </a:rPr>
              <a:t>Ricerca Assistiti (1/2)</a:t>
            </a:r>
            <a:endParaRPr lang="en-GB" sz="2000" b="1" dirty="0">
              <a:solidFill>
                <a:srgbClr val="003D6A"/>
              </a:solidFill>
              <a:highlight>
                <a:srgbClr val="FFFFFF"/>
              </a:highlight>
              <a:latin typeface="+mj-lt"/>
            </a:endParaRPr>
          </a:p>
        </p:txBody>
      </p:sp>
      <p:sp>
        <p:nvSpPr>
          <p:cNvPr id="13" name="Connettore 17">
            <a:extLst>
              <a:ext uri="{FF2B5EF4-FFF2-40B4-BE49-F238E27FC236}">
                <a16:creationId xmlns:a16="http://schemas.microsoft.com/office/drawing/2014/main" id="{83C8BFF9-EFC5-44DF-B6C1-D95C6160DA06}"/>
              </a:ext>
            </a:extLst>
          </p:cNvPr>
          <p:cNvSpPr/>
          <p:nvPr/>
        </p:nvSpPr>
        <p:spPr>
          <a:xfrm>
            <a:off x="6696359" y="532646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4</a:t>
            </a:r>
          </a:p>
        </p:txBody>
      </p:sp>
      <p:sp>
        <p:nvSpPr>
          <p:cNvPr id="20" name="Connettore 19">
            <a:extLst>
              <a:ext uri="{FF2B5EF4-FFF2-40B4-BE49-F238E27FC236}">
                <a16:creationId xmlns:a16="http://schemas.microsoft.com/office/drawing/2014/main" id="{86B75CDD-ABA9-4BA5-A630-ED0AF72B05C2}"/>
              </a:ext>
            </a:extLst>
          </p:cNvPr>
          <p:cNvSpPr/>
          <p:nvPr/>
        </p:nvSpPr>
        <p:spPr>
          <a:xfrm>
            <a:off x="11295490" y="602362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5</a:t>
            </a:r>
          </a:p>
        </p:txBody>
      </p:sp>
      <p:sp>
        <p:nvSpPr>
          <p:cNvPr id="3" name="Rettangolo 2">
            <a:extLst>
              <a:ext uri="{FF2B5EF4-FFF2-40B4-BE49-F238E27FC236}">
                <a16:creationId xmlns:a16="http://schemas.microsoft.com/office/drawing/2014/main" id="{0B05D4F5-4783-4977-A848-BAF0846F2DF2}"/>
              </a:ext>
            </a:extLst>
          </p:cNvPr>
          <p:cNvSpPr/>
          <p:nvPr/>
        </p:nvSpPr>
        <p:spPr>
          <a:xfrm>
            <a:off x="8455631" y="5326469"/>
            <a:ext cx="2455524" cy="4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Connettore 17">
            <a:extLst>
              <a:ext uri="{FF2B5EF4-FFF2-40B4-BE49-F238E27FC236}">
                <a16:creationId xmlns:a16="http://schemas.microsoft.com/office/drawing/2014/main" id="{3BE16CA4-46E1-459C-8FF7-432337D51F1B}"/>
              </a:ext>
            </a:extLst>
          </p:cNvPr>
          <p:cNvSpPr/>
          <p:nvPr/>
        </p:nvSpPr>
        <p:spPr>
          <a:xfrm>
            <a:off x="6869228" y="285751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3</a:t>
            </a:r>
          </a:p>
        </p:txBody>
      </p:sp>
    </p:spTree>
    <p:extLst>
      <p:ext uri="{BB962C8B-B14F-4D97-AF65-F5344CB8AC3E}">
        <p14:creationId xmlns:p14="http://schemas.microsoft.com/office/powerpoint/2010/main" val="340031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a:xfrm>
            <a:off x="8610600" y="6346190"/>
            <a:ext cx="2743200" cy="365125"/>
          </a:xfrm>
          <a:ln>
            <a:noFill/>
          </a:ln>
        </p:spPr>
        <p:txBody>
          <a:bodyPr/>
          <a:lstStyle/>
          <a:p>
            <a:fld id="{133D2D22-B68D-E74E-AFBB-F8D19E37E652}" type="slidenum">
              <a:rPr lang="it-IT" smtClean="0"/>
              <a:t>12</a:t>
            </a:fld>
            <a:endParaRPr lang="it-IT" dirty="0"/>
          </a:p>
        </p:txBody>
      </p:sp>
      <p:grpSp>
        <p:nvGrpSpPr>
          <p:cNvPr id="20" name="Gruppo 19">
            <a:extLst>
              <a:ext uri="{FF2B5EF4-FFF2-40B4-BE49-F238E27FC236}">
                <a16:creationId xmlns:a16="http://schemas.microsoft.com/office/drawing/2014/main" id="{F7453FE6-5E17-4CF1-B60D-43A026B23B1F}"/>
              </a:ext>
            </a:extLst>
          </p:cNvPr>
          <p:cNvGrpSpPr/>
          <p:nvPr/>
        </p:nvGrpSpPr>
        <p:grpSpPr>
          <a:xfrm>
            <a:off x="5632011" y="1372197"/>
            <a:ext cx="5957178" cy="1841203"/>
            <a:chOff x="5632011" y="1266171"/>
            <a:chExt cx="5957178" cy="1841203"/>
          </a:xfrm>
        </p:grpSpPr>
        <p:pic>
          <p:nvPicPr>
            <p:cNvPr id="18" name="Immagine 17">
              <a:extLst>
                <a:ext uri="{FF2B5EF4-FFF2-40B4-BE49-F238E27FC236}">
                  <a16:creationId xmlns:a16="http://schemas.microsoft.com/office/drawing/2014/main" id="{5B3EEB36-5DFA-44C9-AB5A-32A3DDAF6B2B}"/>
                </a:ext>
              </a:extLst>
            </p:cNvPr>
            <p:cNvPicPr>
              <a:picLocks noChangeAspect="1"/>
            </p:cNvPicPr>
            <p:nvPr/>
          </p:nvPicPr>
          <p:blipFill rotWithShape="1">
            <a:blip r:embed="rId2"/>
            <a:srcRect l="5886" t="20087" r="9809" b="33590"/>
            <a:stretch/>
          </p:blipFill>
          <p:spPr>
            <a:xfrm>
              <a:off x="5632011" y="1266171"/>
              <a:ext cx="5957178" cy="1841203"/>
            </a:xfrm>
            <a:prstGeom prst="rect">
              <a:avLst/>
            </a:prstGeom>
          </p:spPr>
        </p:pic>
        <p:sp>
          <p:nvSpPr>
            <p:cNvPr id="4" name="Rettangolo 3">
              <a:extLst>
                <a:ext uri="{FF2B5EF4-FFF2-40B4-BE49-F238E27FC236}">
                  <a16:creationId xmlns:a16="http://schemas.microsoft.com/office/drawing/2014/main" id="{E77F9446-7D87-40A5-9259-0BD88AB0F97E}"/>
                </a:ext>
              </a:extLst>
            </p:cNvPr>
            <p:cNvSpPr/>
            <p:nvPr/>
          </p:nvSpPr>
          <p:spPr>
            <a:xfrm>
              <a:off x="8540729" y="2257327"/>
              <a:ext cx="684000" cy="19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ttangolo 4">
              <a:extLst>
                <a:ext uri="{FF2B5EF4-FFF2-40B4-BE49-F238E27FC236}">
                  <a16:creationId xmlns:a16="http://schemas.microsoft.com/office/drawing/2014/main" id="{16D64A18-EAC1-4D9E-9723-02FDF440B59D}"/>
                </a:ext>
              </a:extLst>
            </p:cNvPr>
            <p:cNvSpPr/>
            <p:nvPr/>
          </p:nvSpPr>
          <p:spPr>
            <a:xfrm>
              <a:off x="9975363" y="2236384"/>
              <a:ext cx="648000" cy="216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a:extLst>
                <a:ext uri="{FF2B5EF4-FFF2-40B4-BE49-F238E27FC236}">
                  <a16:creationId xmlns:a16="http://schemas.microsoft.com/office/drawing/2014/main" id="{9746C93C-DCBB-4493-B492-CA9FBD338F8B}"/>
                </a:ext>
              </a:extLst>
            </p:cNvPr>
            <p:cNvSpPr/>
            <p:nvPr/>
          </p:nvSpPr>
          <p:spPr>
            <a:xfrm>
              <a:off x="11228154" y="2809401"/>
              <a:ext cx="180000" cy="17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9" name="Connettore 12">
            <a:extLst>
              <a:ext uri="{FF2B5EF4-FFF2-40B4-BE49-F238E27FC236}">
                <a16:creationId xmlns:a16="http://schemas.microsoft.com/office/drawing/2014/main" id="{0141A6AB-FD40-496C-918E-1D88A7C8FE7E}"/>
              </a:ext>
            </a:extLst>
          </p:cNvPr>
          <p:cNvSpPr/>
          <p:nvPr/>
        </p:nvSpPr>
        <p:spPr>
          <a:xfrm>
            <a:off x="7397100" y="135854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1</a:t>
            </a:r>
          </a:p>
        </p:txBody>
      </p:sp>
      <p:pic>
        <p:nvPicPr>
          <p:cNvPr id="6" name="Immagine 5" descr="Immagine che contiene testo, screenshot, monitor&#10;&#10;Descrizione generata automaticamente">
            <a:extLst>
              <a:ext uri="{FF2B5EF4-FFF2-40B4-BE49-F238E27FC236}">
                <a16:creationId xmlns:a16="http://schemas.microsoft.com/office/drawing/2014/main" id="{55F9EFDF-DB29-4484-8324-847226495726}"/>
              </a:ext>
            </a:extLst>
          </p:cNvPr>
          <p:cNvPicPr>
            <a:picLocks noChangeAspect="1"/>
          </p:cNvPicPr>
          <p:nvPr/>
        </p:nvPicPr>
        <p:blipFill rotWithShape="1">
          <a:blip r:embed="rId3"/>
          <a:srcRect l="19060" t="44598" r="20984" b="10710"/>
          <a:stretch/>
        </p:blipFill>
        <p:spPr>
          <a:xfrm>
            <a:off x="5550772" y="3559603"/>
            <a:ext cx="6363245" cy="2668072"/>
          </a:xfrm>
          <a:prstGeom prst="rect">
            <a:avLst/>
          </a:prstGeom>
        </p:spPr>
      </p:pic>
      <p:sp>
        <p:nvSpPr>
          <p:cNvPr id="11" name="Connettore 12">
            <a:extLst>
              <a:ext uri="{FF2B5EF4-FFF2-40B4-BE49-F238E27FC236}">
                <a16:creationId xmlns:a16="http://schemas.microsoft.com/office/drawing/2014/main" id="{C92C7FD6-406A-4696-89C3-0A302C7BD7D3}"/>
              </a:ext>
            </a:extLst>
          </p:cNvPr>
          <p:cNvSpPr/>
          <p:nvPr/>
        </p:nvSpPr>
        <p:spPr>
          <a:xfrm>
            <a:off x="11310515" y="455441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a:t>
            </a:r>
          </a:p>
        </p:txBody>
      </p:sp>
      <p:sp>
        <p:nvSpPr>
          <p:cNvPr id="13" name="Rettangolo 12">
            <a:extLst>
              <a:ext uri="{FF2B5EF4-FFF2-40B4-BE49-F238E27FC236}">
                <a16:creationId xmlns:a16="http://schemas.microsoft.com/office/drawing/2014/main" id="{36889968-EBC0-4A4A-9C05-81A7CC4A8957}"/>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highlight>
                  <a:srgbClr val="FFFFFF"/>
                </a:highlight>
                <a:latin typeface="+mj-lt"/>
              </a:rPr>
              <a:t>Ricerca Assistiti (2/2)</a:t>
            </a:r>
            <a:endParaRPr lang="en-GB" sz="2000" b="1" dirty="0">
              <a:solidFill>
                <a:srgbClr val="003D6A"/>
              </a:solidFill>
              <a:highlight>
                <a:srgbClr val="FFFFFF"/>
              </a:highlight>
              <a:latin typeface="+mj-lt"/>
            </a:endParaRPr>
          </a:p>
        </p:txBody>
      </p:sp>
      <p:sp>
        <p:nvSpPr>
          <p:cNvPr id="15" name="Rettangolo 14">
            <a:extLst>
              <a:ext uri="{FF2B5EF4-FFF2-40B4-BE49-F238E27FC236}">
                <a16:creationId xmlns:a16="http://schemas.microsoft.com/office/drawing/2014/main" id="{EF04A533-3E2A-4BD1-8383-92E3F070AB9F}"/>
              </a:ext>
            </a:extLst>
          </p:cNvPr>
          <p:cNvSpPr/>
          <p:nvPr/>
        </p:nvSpPr>
        <p:spPr>
          <a:xfrm>
            <a:off x="338227" y="1477137"/>
            <a:ext cx="5031509" cy="3431709"/>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highlight>
                  <a:srgbClr val="FFFFFF"/>
                </a:highlight>
              </a:rPr>
              <a:t>Una volta effettuata la ricerca, si ottiene il record relativo all’assistito, visibile in lista assistiti (1).</a:t>
            </a:r>
          </a:p>
          <a:p>
            <a:pPr algn="just">
              <a:spcBef>
                <a:spcPts val="300"/>
              </a:spcBef>
              <a:spcAft>
                <a:spcPts val="300"/>
              </a:spcAft>
            </a:pPr>
            <a:r>
              <a:rPr lang="it-IT" sz="1600" dirty="0">
                <a:solidFill>
                  <a:schemeClr val="bg2">
                    <a:lumMod val="10000"/>
                  </a:schemeClr>
                </a:solidFill>
                <a:highlight>
                  <a:srgbClr val="FFFFFF"/>
                </a:highlight>
              </a:rPr>
              <a:t>Le azioni possibili per ogni assistito sono (2):</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Visualizzare la pagina di dettaglio dell’assistito (Azione ‘’Dettaglio Assistito’’);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Prendere in Carico e Prescrivere un Piano Terapeutico per l’assistito (Prendi in carico/Inserisci un nuovo PT);</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Visualizzare lo storico dei Piani Terapeutici prescritti finora (qualora presenti) per l’assistito (Azione ‘’Storico Piani Terapeutici’’).</a:t>
            </a:r>
          </a:p>
          <a:p>
            <a:pPr algn="just">
              <a:spcBef>
                <a:spcPts val="300"/>
              </a:spcBef>
              <a:spcAft>
                <a:spcPts val="300"/>
              </a:spcAft>
            </a:pPr>
            <a:endParaRPr lang="it-IT" sz="1600" dirty="0">
              <a:solidFill>
                <a:schemeClr val="bg2">
                  <a:lumMod val="10000"/>
                </a:schemeClr>
              </a:solidFill>
              <a:highlight>
                <a:srgbClr val="FFFF00"/>
              </a:highlight>
            </a:endParaRPr>
          </a:p>
        </p:txBody>
      </p:sp>
      <p:sp>
        <p:nvSpPr>
          <p:cNvPr id="14" name="Rettangolo 13">
            <a:extLst>
              <a:ext uri="{FF2B5EF4-FFF2-40B4-BE49-F238E27FC236}">
                <a16:creationId xmlns:a16="http://schemas.microsoft.com/office/drawing/2014/main" id="{EB6651B0-E10C-49A4-88B3-1B37D4F5EEF6}"/>
              </a:ext>
            </a:extLst>
          </p:cNvPr>
          <p:cNvSpPr/>
          <p:nvPr/>
        </p:nvSpPr>
        <p:spPr>
          <a:xfrm>
            <a:off x="8600661" y="4554414"/>
            <a:ext cx="684000" cy="19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137751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B5BD7723-4FA7-4255-A1C9-D631D39DCC46}"/>
              </a:ext>
            </a:extLst>
          </p:cNvPr>
          <p:cNvGrpSpPr/>
          <p:nvPr/>
        </p:nvGrpSpPr>
        <p:grpSpPr>
          <a:xfrm>
            <a:off x="5707807" y="1138123"/>
            <a:ext cx="6161988" cy="2521709"/>
            <a:chOff x="5290721" y="850035"/>
            <a:chExt cx="6580332" cy="2818059"/>
          </a:xfrm>
        </p:grpSpPr>
        <p:pic>
          <p:nvPicPr>
            <p:cNvPr id="18" name="Immagine 17">
              <a:extLst>
                <a:ext uri="{FF2B5EF4-FFF2-40B4-BE49-F238E27FC236}">
                  <a16:creationId xmlns:a16="http://schemas.microsoft.com/office/drawing/2014/main" id="{E2FAB674-C510-45BB-9577-E7150D1F405D}"/>
                </a:ext>
              </a:extLst>
            </p:cNvPr>
            <p:cNvPicPr>
              <a:picLocks noChangeAspect="1"/>
            </p:cNvPicPr>
            <p:nvPr/>
          </p:nvPicPr>
          <p:blipFill rotWithShape="1">
            <a:blip r:embed="rId2"/>
            <a:srcRect r="1276"/>
            <a:stretch/>
          </p:blipFill>
          <p:spPr>
            <a:xfrm>
              <a:off x="5290721" y="850035"/>
              <a:ext cx="6580332" cy="2818059"/>
            </a:xfrm>
            <a:prstGeom prst="rect">
              <a:avLst/>
            </a:prstGeom>
          </p:spPr>
        </p:pic>
        <p:grpSp>
          <p:nvGrpSpPr>
            <p:cNvPr id="19" name="Gruppo 18">
              <a:extLst>
                <a:ext uri="{FF2B5EF4-FFF2-40B4-BE49-F238E27FC236}">
                  <a16:creationId xmlns:a16="http://schemas.microsoft.com/office/drawing/2014/main" id="{94F9E21E-A19A-44AA-B32D-84B1AD00B8FC}"/>
                </a:ext>
              </a:extLst>
            </p:cNvPr>
            <p:cNvGrpSpPr/>
            <p:nvPr/>
          </p:nvGrpSpPr>
          <p:grpSpPr>
            <a:xfrm>
              <a:off x="9860126" y="893466"/>
              <a:ext cx="1822023" cy="144000"/>
              <a:chOff x="7723608" y="2534411"/>
              <a:chExt cx="3868103" cy="402035"/>
            </a:xfrm>
          </p:grpSpPr>
          <p:sp>
            <p:nvSpPr>
              <p:cNvPr id="24" name="Rettangolo 23">
                <a:extLst>
                  <a:ext uri="{FF2B5EF4-FFF2-40B4-BE49-F238E27FC236}">
                    <a16:creationId xmlns:a16="http://schemas.microsoft.com/office/drawing/2014/main" id="{1FC5FA76-EBF1-40F8-9667-427ED0396E40}"/>
                  </a:ext>
                </a:extLst>
              </p:cNvPr>
              <p:cNvSpPr/>
              <p:nvPr/>
            </p:nvSpPr>
            <p:spPr>
              <a:xfrm>
                <a:off x="10088923" y="2534411"/>
                <a:ext cx="1502788" cy="369044"/>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8EA70721-BE96-4633-A27E-9E2C2B4BA222}"/>
                  </a:ext>
                </a:extLst>
              </p:cNvPr>
              <p:cNvSpPr/>
              <p:nvPr/>
            </p:nvSpPr>
            <p:spPr>
              <a:xfrm>
                <a:off x="7723608" y="2567399"/>
                <a:ext cx="1502787" cy="369047"/>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pic>
        <p:nvPicPr>
          <p:cNvPr id="4" name="Immagine 3">
            <a:extLst>
              <a:ext uri="{FF2B5EF4-FFF2-40B4-BE49-F238E27FC236}">
                <a16:creationId xmlns:a16="http://schemas.microsoft.com/office/drawing/2014/main" id="{85F2A143-EC5A-408C-B3AF-F83CE1D62F7A}"/>
              </a:ext>
            </a:extLst>
          </p:cNvPr>
          <p:cNvPicPr>
            <a:picLocks noChangeAspect="1"/>
          </p:cNvPicPr>
          <p:nvPr/>
        </p:nvPicPr>
        <p:blipFill>
          <a:blip r:embed="rId3"/>
          <a:stretch>
            <a:fillRect/>
          </a:stretch>
        </p:blipFill>
        <p:spPr>
          <a:xfrm>
            <a:off x="5781502" y="3446543"/>
            <a:ext cx="5890335" cy="3040891"/>
          </a:xfrm>
          <a:prstGeom prst="rect">
            <a:avLst/>
          </a:prstGeom>
        </p:spPr>
      </p:pic>
      <p:sp>
        <p:nvSpPr>
          <p:cNvPr id="12" name="Rettangolo 11">
            <a:extLst>
              <a:ext uri="{FF2B5EF4-FFF2-40B4-BE49-F238E27FC236}">
                <a16:creationId xmlns:a16="http://schemas.microsoft.com/office/drawing/2014/main" id="{B906E3D6-23A6-4B05-8AAA-143981C0E491}"/>
              </a:ext>
            </a:extLst>
          </p:cNvPr>
          <p:cNvSpPr/>
          <p:nvPr/>
        </p:nvSpPr>
        <p:spPr>
          <a:xfrm>
            <a:off x="338228" y="1467612"/>
            <a:ext cx="5142575" cy="5078313"/>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La funzionalità ‘’Ricerca assistiti per Data Scadenza </a:t>
            </a:r>
            <a:r>
              <a:rPr lang="it-IT" sz="1600" dirty="0" err="1">
                <a:solidFill>
                  <a:schemeClr val="bg2">
                    <a:lumMod val="10000"/>
                  </a:schemeClr>
                </a:solidFill>
              </a:rPr>
              <a:t>Piano’</a:t>
            </a:r>
            <a:r>
              <a:rPr lang="it-IT" sz="1600" dirty="0">
                <a:solidFill>
                  <a:schemeClr val="bg2">
                    <a:lumMod val="10000"/>
                  </a:schemeClr>
                </a:solidFill>
              </a:rPr>
              <a:t>’ consente di ricercare gli assistiti per i quali è presente a sistema un Piano Terapeutico in base alla data di scadenza di tale Piano.</a:t>
            </a:r>
          </a:p>
          <a:p>
            <a:pPr algn="just">
              <a:spcBef>
                <a:spcPts val="300"/>
              </a:spcBef>
              <a:spcAft>
                <a:spcPts val="300"/>
              </a:spcAft>
            </a:pPr>
            <a:r>
              <a:rPr lang="it-IT" sz="1600" dirty="0">
                <a:solidFill>
                  <a:schemeClr val="bg2">
                    <a:lumMod val="10000"/>
                  </a:schemeClr>
                </a:solidFill>
              </a:rPr>
              <a:t>Tale la funzionalità consente di avere evidenza dei soggetti per cui il Piano è in scadenza e per il quale, dunque, occorre pianificare la nuova visita specialistica.</a:t>
            </a:r>
          </a:p>
          <a:p>
            <a:pPr algn="just">
              <a:spcBef>
                <a:spcPts val="300"/>
              </a:spcBef>
              <a:spcAft>
                <a:spcPts val="300"/>
              </a:spcAft>
            </a:pPr>
            <a:r>
              <a:rPr lang="it-IT" sz="1600" dirty="0">
                <a:solidFill>
                  <a:schemeClr val="bg2">
                    <a:lumMod val="10000"/>
                  </a:schemeClr>
                </a:solidFill>
              </a:rPr>
              <a:t>Per eseguire </a:t>
            </a:r>
            <a:r>
              <a:rPr lang="it-IT" sz="1600" dirty="0">
                <a:solidFill>
                  <a:schemeClr val="bg2">
                    <a:lumMod val="10000"/>
                  </a:schemeClr>
                </a:solidFill>
                <a:highlight>
                  <a:srgbClr val="FFFFFF"/>
                </a:highlight>
              </a:rPr>
              <a:t>tale ricerca</a:t>
            </a:r>
            <a:r>
              <a:rPr lang="it-IT" sz="1600" b="1" dirty="0">
                <a:solidFill>
                  <a:schemeClr val="bg2">
                    <a:lumMod val="10000"/>
                  </a:schemeClr>
                </a:solidFill>
                <a:highlight>
                  <a:srgbClr val="FFFFFF"/>
                </a:highlight>
              </a:rPr>
              <a:t>, </a:t>
            </a:r>
            <a:r>
              <a:rPr lang="it-IT" sz="1600" dirty="0">
                <a:solidFill>
                  <a:schemeClr val="bg2">
                    <a:lumMod val="10000"/>
                  </a:schemeClr>
                </a:solidFill>
                <a:highlight>
                  <a:srgbClr val="FFFFFF"/>
                </a:highlight>
              </a:rPr>
              <a:t>tramite la barra blu in alto selezionare ‘’Ossigenoterapia’’ (1) e cliccare sulla voce ‘’Ricerca Assistiti per Data Scadenza </a:t>
            </a:r>
            <a:r>
              <a:rPr lang="it-IT" sz="1600" dirty="0" err="1">
                <a:solidFill>
                  <a:schemeClr val="bg2">
                    <a:lumMod val="10000"/>
                  </a:schemeClr>
                </a:solidFill>
                <a:highlight>
                  <a:srgbClr val="FFFFFF"/>
                </a:highlight>
              </a:rPr>
              <a:t>Piano’</a:t>
            </a:r>
            <a:r>
              <a:rPr lang="it-IT" sz="1600" dirty="0">
                <a:solidFill>
                  <a:schemeClr val="bg2">
                    <a:lumMod val="10000"/>
                  </a:schemeClr>
                </a:solidFill>
                <a:highlight>
                  <a:srgbClr val="FFFFFF"/>
                </a:highlight>
              </a:rPr>
              <a:t>’ (2) o direttamente nel riquadro in basso ‘’ Ricerca Assistiti per Data Scadenza </a:t>
            </a:r>
            <a:r>
              <a:rPr lang="it-IT" sz="1600" dirty="0" err="1">
                <a:solidFill>
                  <a:schemeClr val="bg2">
                    <a:lumMod val="10000"/>
                  </a:schemeClr>
                </a:solidFill>
                <a:highlight>
                  <a:srgbClr val="FFFFFF"/>
                </a:highlight>
              </a:rPr>
              <a:t>Piano’</a:t>
            </a:r>
            <a:r>
              <a:rPr lang="it-IT" sz="1600" dirty="0">
                <a:solidFill>
                  <a:schemeClr val="bg2">
                    <a:lumMod val="10000"/>
                  </a:schemeClr>
                </a:solidFill>
                <a:highlight>
                  <a:srgbClr val="FFFFFF"/>
                </a:highlight>
              </a:rPr>
              <a:t>’ (3).</a:t>
            </a:r>
          </a:p>
          <a:p>
            <a:pPr algn="just">
              <a:spcBef>
                <a:spcPts val="300"/>
              </a:spcBef>
              <a:spcAft>
                <a:spcPts val="300"/>
              </a:spcAft>
            </a:pPr>
            <a:r>
              <a:rPr lang="it-IT" sz="1600" dirty="0">
                <a:solidFill>
                  <a:schemeClr val="bg2">
                    <a:lumMod val="10000"/>
                  </a:schemeClr>
                </a:solidFill>
                <a:highlight>
                  <a:srgbClr val="FFFFFF"/>
                </a:highlight>
              </a:rPr>
              <a:t>La ricerca restituisce gli assistiti con un Piano Terapeutico in stato attivo o erogato associato allo Specialista loggato la cui data fine validità sia compresa, con estremi inclusi, tra la ‘’Data Inizio Ricerca’’ (4) e la ‘’Data Fine Ricerca’’ (5).</a:t>
            </a:r>
          </a:p>
          <a:p>
            <a:pPr algn="just">
              <a:spcBef>
                <a:spcPts val="300"/>
              </a:spcBef>
              <a:spcAft>
                <a:spcPts val="300"/>
              </a:spcAft>
            </a:pPr>
            <a:r>
              <a:rPr lang="it-IT" sz="1600" dirty="0">
                <a:solidFill>
                  <a:schemeClr val="bg2">
                    <a:lumMod val="10000"/>
                  </a:schemeClr>
                </a:solidFill>
              </a:rPr>
              <a:t>Una volta impostata la ricerca, premere ‘’Ricerca’’ (6).</a:t>
            </a: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13</a:t>
            </a:fld>
            <a:endParaRPr lang="it-IT" dirty="0"/>
          </a:p>
        </p:txBody>
      </p:sp>
      <p:sp>
        <p:nvSpPr>
          <p:cNvPr id="14" name="Rettangolo 13">
            <a:extLst>
              <a:ext uri="{FF2B5EF4-FFF2-40B4-BE49-F238E27FC236}">
                <a16:creationId xmlns:a16="http://schemas.microsoft.com/office/drawing/2014/main" id="{A3919392-5A6D-460D-8E5F-CAA90AC2A4B7}"/>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highlight>
                  <a:srgbClr val="FFFFFF"/>
                </a:highlight>
                <a:latin typeface="+mj-lt"/>
              </a:rPr>
              <a:t>Ricerca Assistiti per Data Scadenza Piano (1/2)</a:t>
            </a:r>
            <a:endParaRPr lang="en-GB" sz="2000" b="1" dirty="0">
              <a:solidFill>
                <a:srgbClr val="003D6A"/>
              </a:solidFill>
              <a:highlight>
                <a:srgbClr val="FFFFFF"/>
              </a:highlight>
              <a:latin typeface="+mj-lt"/>
            </a:endParaRPr>
          </a:p>
        </p:txBody>
      </p:sp>
      <p:sp>
        <p:nvSpPr>
          <p:cNvPr id="13" name="Connettore 17">
            <a:extLst>
              <a:ext uri="{FF2B5EF4-FFF2-40B4-BE49-F238E27FC236}">
                <a16:creationId xmlns:a16="http://schemas.microsoft.com/office/drawing/2014/main" id="{83C8BFF9-EFC5-44DF-B6C1-D95C6160DA06}"/>
              </a:ext>
            </a:extLst>
          </p:cNvPr>
          <p:cNvSpPr/>
          <p:nvPr/>
        </p:nvSpPr>
        <p:spPr>
          <a:xfrm>
            <a:off x="6324961" y="4832906"/>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4</a:t>
            </a:r>
          </a:p>
        </p:txBody>
      </p:sp>
      <p:sp>
        <p:nvSpPr>
          <p:cNvPr id="27" name="Connettore 17">
            <a:extLst>
              <a:ext uri="{FF2B5EF4-FFF2-40B4-BE49-F238E27FC236}">
                <a16:creationId xmlns:a16="http://schemas.microsoft.com/office/drawing/2014/main" id="{E7D2DF8C-F360-4B3B-B202-51FF207446F5}"/>
              </a:ext>
            </a:extLst>
          </p:cNvPr>
          <p:cNvSpPr/>
          <p:nvPr/>
        </p:nvSpPr>
        <p:spPr>
          <a:xfrm>
            <a:off x="9467231" y="484789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5</a:t>
            </a:r>
          </a:p>
        </p:txBody>
      </p:sp>
      <p:sp>
        <p:nvSpPr>
          <p:cNvPr id="23" name="CasellaDiTesto 22">
            <a:extLst>
              <a:ext uri="{FF2B5EF4-FFF2-40B4-BE49-F238E27FC236}">
                <a16:creationId xmlns:a16="http://schemas.microsoft.com/office/drawing/2014/main" id="{51FD4E05-7AC0-4642-BE31-20A5AFFF7E11}"/>
              </a:ext>
            </a:extLst>
          </p:cNvPr>
          <p:cNvSpPr txBox="1"/>
          <p:nvPr/>
        </p:nvSpPr>
        <p:spPr>
          <a:xfrm>
            <a:off x="6558468" y="6451404"/>
            <a:ext cx="4788816" cy="276999"/>
          </a:xfrm>
          <a:prstGeom prst="rect">
            <a:avLst/>
          </a:prstGeom>
          <a:noFill/>
        </p:spPr>
        <p:txBody>
          <a:bodyPr wrap="square" rtlCol="0">
            <a:spAutoFit/>
          </a:bodyPr>
          <a:lstStyle/>
          <a:p>
            <a:r>
              <a:rPr lang="it-IT" sz="1200" dirty="0">
                <a:solidFill>
                  <a:srgbClr val="363535"/>
                </a:solidFill>
              </a:rPr>
              <a:t>I campi obbligatori sono contrassegnati da *</a:t>
            </a:r>
          </a:p>
        </p:txBody>
      </p:sp>
      <p:sp>
        <p:nvSpPr>
          <p:cNvPr id="22" name="Connettore 17">
            <a:extLst>
              <a:ext uri="{FF2B5EF4-FFF2-40B4-BE49-F238E27FC236}">
                <a16:creationId xmlns:a16="http://schemas.microsoft.com/office/drawing/2014/main" id="{589B2F2E-858C-4EB4-A004-A14FB4B51908}"/>
              </a:ext>
            </a:extLst>
          </p:cNvPr>
          <p:cNvSpPr/>
          <p:nvPr/>
        </p:nvSpPr>
        <p:spPr>
          <a:xfrm>
            <a:off x="11306657" y="5964065"/>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6</a:t>
            </a:r>
          </a:p>
        </p:txBody>
      </p:sp>
      <p:sp>
        <p:nvSpPr>
          <p:cNvPr id="31" name="Connettore 30">
            <a:extLst>
              <a:ext uri="{FF2B5EF4-FFF2-40B4-BE49-F238E27FC236}">
                <a16:creationId xmlns:a16="http://schemas.microsoft.com/office/drawing/2014/main" id="{9FD64050-7792-4F9F-85F5-DD9B733735BE}"/>
              </a:ext>
            </a:extLst>
          </p:cNvPr>
          <p:cNvSpPr/>
          <p:nvPr/>
        </p:nvSpPr>
        <p:spPr>
          <a:xfrm>
            <a:off x="7809192" y="236603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endParaRPr lang="en-GB" sz="1600" dirty="0"/>
          </a:p>
        </p:txBody>
      </p:sp>
      <p:sp>
        <p:nvSpPr>
          <p:cNvPr id="32" name="Connettore 31">
            <a:extLst>
              <a:ext uri="{FF2B5EF4-FFF2-40B4-BE49-F238E27FC236}">
                <a16:creationId xmlns:a16="http://schemas.microsoft.com/office/drawing/2014/main" id="{53FE6A5C-FF20-4256-A3EB-66EF6EB1AA45}"/>
              </a:ext>
            </a:extLst>
          </p:cNvPr>
          <p:cNvSpPr/>
          <p:nvPr/>
        </p:nvSpPr>
        <p:spPr>
          <a:xfrm>
            <a:off x="7173755" y="175891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endParaRPr lang="en-GB" sz="1600" dirty="0"/>
          </a:p>
        </p:txBody>
      </p:sp>
      <p:sp>
        <p:nvSpPr>
          <p:cNvPr id="33" name="Connettore 17">
            <a:extLst>
              <a:ext uri="{FF2B5EF4-FFF2-40B4-BE49-F238E27FC236}">
                <a16:creationId xmlns:a16="http://schemas.microsoft.com/office/drawing/2014/main" id="{886C7F33-842C-45E3-B22E-AB665A505B26}"/>
              </a:ext>
            </a:extLst>
          </p:cNvPr>
          <p:cNvSpPr/>
          <p:nvPr/>
        </p:nvSpPr>
        <p:spPr>
          <a:xfrm>
            <a:off x="8050757" y="301285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3</a:t>
            </a:r>
          </a:p>
        </p:txBody>
      </p:sp>
      <p:pic>
        <p:nvPicPr>
          <p:cNvPr id="8" name="Immagine 7">
            <a:extLst>
              <a:ext uri="{FF2B5EF4-FFF2-40B4-BE49-F238E27FC236}">
                <a16:creationId xmlns:a16="http://schemas.microsoft.com/office/drawing/2014/main" id="{E3E9E17F-94AC-4701-9958-44ABA8BBC558}"/>
              </a:ext>
            </a:extLst>
          </p:cNvPr>
          <p:cNvPicPr>
            <a:picLocks noChangeAspect="1"/>
          </p:cNvPicPr>
          <p:nvPr/>
        </p:nvPicPr>
        <p:blipFill>
          <a:blip r:embed="rId4"/>
          <a:stretch>
            <a:fillRect/>
          </a:stretch>
        </p:blipFill>
        <p:spPr>
          <a:xfrm>
            <a:off x="6372624" y="4137704"/>
            <a:ext cx="4934033" cy="622043"/>
          </a:xfrm>
          <a:prstGeom prst="rect">
            <a:avLst/>
          </a:prstGeom>
        </p:spPr>
      </p:pic>
      <p:sp>
        <p:nvSpPr>
          <p:cNvPr id="9" name="Rettangolo 8">
            <a:extLst>
              <a:ext uri="{FF2B5EF4-FFF2-40B4-BE49-F238E27FC236}">
                <a16:creationId xmlns:a16="http://schemas.microsoft.com/office/drawing/2014/main" id="{81EA35D3-1C32-4D60-879E-ED50C4746AC6}"/>
              </a:ext>
            </a:extLst>
          </p:cNvPr>
          <p:cNvSpPr/>
          <p:nvPr/>
        </p:nvSpPr>
        <p:spPr>
          <a:xfrm>
            <a:off x="10203543" y="4137704"/>
            <a:ext cx="921657" cy="15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1195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CDE12364-2D42-4918-8845-65B5EE94E844}"/>
              </a:ext>
            </a:extLst>
          </p:cNvPr>
          <p:cNvGrpSpPr/>
          <p:nvPr/>
        </p:nvGrpSpPr>
        <p:grpSpPr>
          <a:xfrm>
            <a:off x="5164045" y="1470745"/>
            <a:ext cx="6525717" cy="4662002"/>
            <a:chOff x="5210521" y="1285554"/>
            <a:chExt cx="6525717" cy="4662002"/>
          </a:xfrm>
        </p:grpSpPr>
        <p:sp>
          <p:nvSpPr>
            <p:cNvPr id="27" name="Connettore 17">
              <a:extLst>
                <a:ext uri="{FF2B5EF4-FFF2-40B4-BE49-F238E27FC236}">
                  <a16:creationId xmlns:a16="http://schemas.microsoft.com/office/drawing/2014/main" id="{E7D2DF8C-F360-4B3B-B202-51FF207446F5}"/>
                </a:ext>
              </a:extLst>
            </p:cNvPr>
            <p:cNvSpPr/>
            <p:nvPr/>
          </p:nvSpPr>
          <p:spPr>
            <a:xfrm>
              <a:off x="9467231" y="502254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5</a:t>
              </a:r>
            </a:p>
          </p:txBody>
        </p:sp>
        <p:grpSp>
          <p:nvGrpSpPr>
            <p:cNvPr id="10" name="Gruppo 9">
              <a:extLst>
                <a:ext uri="{FF2B5EF4-FFF2-40B4-BE49-F238E27FC236}">
                  <a16:creationId xmlns:a16="http://schemas.microsoft.com/office/drawing/2014/main" id="{B161C3C4-1FDD-43DF-A2C7-1958E7692B52}"/>
                </a:ext>
              </a:extLst>
            </p:cNvPr>
            <p:cNvGrpSpPr/>
            <p:nvPr/>
          </p:nvGrpSpPr>
          <p:grpSpPr>
            <a:xfrm>
              <a:off x="5210521" y="1285554"/>
              <a:ext cx="6525717" cy="4662002"/>
              <a:chOff x="5210521" y="1285554"/>
              <a:chExt cx="6525717" cy="4662002"/>
            </a:xfrm>
          </p:grpSpPr>
          <p:pic>
            <p:nvPicPr>
              <p:cNvPr id="5" name="Immagine 4">
                <a:extLst>
                  <a:ext uri="{FF2B5EF4-FFF2-40B4-BE49-F238E27FC236}">
                    <a16:creationId xmlns:a16="http://schemas.microsoft.com/office/drawing/2014/main" id="{335947FF-F909-4458-B829-033ECE9667DC}"/>
                  </a:ext>
                </a:extLst>
              </p:cNvPr>
              <p:cNvPicPr>
                <a:picLocks noChangeAspect="1"/>
              </p:cNvPicPr>
              <p:nvPr/>
            </p:nvPicPr>
            <p:blipFill>
              <a:blip r:embed="rId2"/>
              <a:stretch>
                <a:fillRect/>
              </a:stretch>
            </p:blipFill>
            <p:spPr>
              <a:xfrm>
                <a:off x="5221419" y="1285554"/>
                <a:ext cx="6514819" cy="3593817"/>
              </a:xfrm>
              <a:prstGeom prst="rect">
                <a:avLst/>
              </a:prstGeom>
            </p:spPr>
          </p:pic>
          <p:pic>
            <p:nvPicPr>
              <p:cNvPr id="9" name="Immagine 8">
                <a:extLst>
                  <a:ext uri="{FF2B5EF4-FFF2-40B4-BE49-F238E27FC236}">
                    <a16:creationId xmlns:a16="http://schemas.microsoft.com/office/drawing/2014/main" id="{C4307E8C-7269-4027-B6CB-D7D6742FB832}"/>
                  </a:ext>
                </a:extLst>
              </p:cNvPr>
              <p:cNvPicPr>
                <a:picLocks noChangeAspect="1"/>
              </p:cNvPicPr>
              <p:nvPr/>
            </p:nvPicPr>
            <p:blipFill>
              <a:blip r:embed="rId3"/>
              <a:stretch>
                <a:fillRect/>
              </a:stretch>
            </p:blipFill>
            <p:spPr>
              <a:xfrm>
                <a:off x="5210521" y="4816039"/>
                <a:ext cx="6479241" cy="1131517"/>
              </a:xfrm>
              <a:prstGeom prst="rect">
                <a:avLst/>
              </a:prstGeom>
            </p:spPr>
          </p:pic>
        </p:grpSp>
        <p:sp>
          <p:nvSpPr>
            <p:cNvPr id="11" name="Rettangolo 10">
              <a:extLst>
                <a:ext uri="{FF2B5EF4-FFF2-40B4-BE49-F238E27FC236}">
                  <a16:creationId xmlns:a16="http://schemas.microsoft.com/office/drawing/2014/main" id="{9274887E-2EC1-4252-B5CA-8F9E92C7406E}"/>
                </a:ext>
              </a:extLst>
            </p:cNvPr>
            <p:cNvSpPr/>
            <p:nvPr/>
          </p:nvSpPr>
          <p:spPr>
            <a:xfrm>
              <a:off x="7860379" y="4934912"/>
              <a:ext cx="1121735" cy="14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66CFD985-2F1A-4837-9086-408A07E0815D}"/>
                </a:ext>
              </a:extLst>
            </p:cNvPr>
            <p:cNvSpPr/>
            <p:nvPr/>
          </p:nvSpPr>
          <p:spPr>
            <a:xfrm>
              <a:off x="7831141" y="3801746"/>
              <a:ext cx="1121735" cy="14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63E80A45-AB4B-4597-996C-405E839D716C}"/>
                </a:ext>
              </a:extLst>
            </p:cNvPr>
            <p:cNvSpPr/>
            <p:nvPr/>
          </p:nvSpPr>
          <p:spPr>
            <a:xfrm>
              <a:off x="7831140" y="4210540"/>
              <a:ext cx="1121735" cy="14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7BFC8851-B7D1-4D33-9195-5405BC04F74D}"/>
                </a:ext>
              </a:extLst>
            </p:cNvPr>
            <p:cNvSpPr/>
            <p:nvPr/>
          </p:nvSpPr>
          <p:spPr>
            <a:xfrm>
              <a:off x="7857459" y="4598434"/>
              <a:ext cx="1121735" cy="14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2D4ECA4C-E912-435B-9686-857CB96F8AFC}"/>
                </a:ext>
              </a:extLst>
            </p:cNvPr>
            <p:cNvSpPr/>
            <p:nvPr/>
          </p:nvSpPr>
          <p:spPr>
            <a:xfrm>
              <a:off x="9263423" y="4966708"/>
              <a:ext cx="1199014" cy="11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197F1B86-BBAA-498D-A66A-252E09D67C34}"/>
                </a:ext>
              </a:extLst>
            </p:cNvPr>
            <p:cNvSpPr/>
            <p:nvPr/>
          </p:nvSpPr>
          <p:spPr>
            <a:xfrm>
              <a:off x="9263423" y="4611295"/>
              <a:ext cx="1199014" cy="11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95B8B168-212D-465B-BE06-327584E5F161}"/>
                </a:ext>
              </a:extLst>
            </p:cNvPr>
            <p:cNvSpPr/>
            <p:nvPr/>
          </p:nvSpPr>
          <p:spPr>
            <a:xfrm>
              <a:off x="9341395" y="4216195"/>
              <a:ext cx="1199014" cy="11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a:extLst>
                <a:ext uri="{FF2B5EF4-FFF2-40B4-BE49-F238E27FC236}">
                  <a16:creationId xmlns:a16="http://schemas.microsoft.com/office/drawing/2014/main" id="{459C0EC1-18B3-438A-9958-5D432F692716}"/>
                </a:ext>
              </a:extLst>
            </p:cNvPr>
            <p:cNvSpPr/>
            <p:nvPr/>
          </p:nvSpPr>
          <p:spPr>
            <a:xfrm>
              <a:off x="9423426" y="3799213"/>
              <a:ext cx="1199014" cy="11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D3B35DD3-9D9E-4F23-9F6E-E074776C3C4A}"/>
                </a:ext>
              </a:extLst>
            </p:cNvPr>
            <p:cNvSpPr/>
            <p:nvPr/>
          </p:nvSpPr>
          <p:spPr>
            <a:xfrm>
              <a:off x="9341395" y="3352407"/>
              <a:ext cx="1199014" cy="169809"/>
            </a:xfrm>
            <a:prstGeom prst="rect">
              <a:avLst/>
            </a:prstGeom>
            <a:solidFill>
              <a:srgbClr val="E5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0635AAC6-0B1F-4E7F-AABB-22343F999D29}"/>
                </a:ext>
              </a:extLst>
            </p:cNvPr>
            <p:cNvSpPr/>
            <p:nvPr/>
          </p:nvSpPr>
          <p:spPr>
            <a:xfrm>
              <a:off x="7792500" y="3352406"/>
              <a:ext cx="1199014" cy="169809"/>
            </a:xfrm>
            <a:prstGeom prst="rect">
              <a:avLst/>
            </a:prstGeom>
            <a:solidFill>
              <a:srgbClr val="E5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8DD61017-65A5-4212-9CE9-3E5908898EEA}"/>
                </a:ext>
              </a:extLst>
            </p:cNvPr>
            <p:cNvSpPr/>
            <p:nvPr/>
          </p:nvSpPr>
          <p:spPr>
            <a:xfrm>
              <a:off x="11069789" y="5712642"/>
              <a:ext cx="284011" cy="14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Rettangolo 11">
            <a:extLst>
              <a:ext uri="{FF2B5EF4-FFF2-40B4-BE49-F238E27FC236}">
                <a16:creationId xmlns:a16="http://schemas.microsoft.com/office/drawing/2014/main" id="{B906E3D6-23A6-4B05-8AAA-143981C0E491}"/>
              </a:ext>
            </a:extLst>
          </p:cNvPr>
          <p:cNvSpPr/>
          <p:nvPr/>
        </p:nvSpPr>
        <p:spPr>
          <a:xfrm>
            <a:off x="338228" y="1467612"/>
            <a:ext cx="4418829" cy="3600986"/>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highlight>
                  <a:srgbClr val="FFFFFF"/>
                </a:highlight>
              </a:rPr>
              <a:t>A ricerca effettuata sarà visibile la lista degli assistiti (1) concorde alle specifiche di ricerca utilizzate. Per ogni assistito di tale lista, è possibile visualizzare (2):</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La scheda anagrafica dell’assistito in sola lettura, ad eccezione del recapito telefonico modificabile (Azione ‘’Dettaglio Assistito’’);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 Lo storico dei Piani Terapeutici prescritti finora (qualora presenti) per l’assistito (Azione ‘’Storico Piani Terapeutici’’).</a:t>
            </a:r>
          </a:p>
          <a:p>
            <a:pPr algn="just">
              <a:spcBef>
                <a:spcPts val="300"/>
              </a:spcBef>
              <a:spcAft>
                <a:spcPts val="300"/>
              </a:spcAft>
            </a:pPr>
            <a:r>
              <a:rPr lang="it-IT" sz="1600" dirty="0">
                <a:solidFill>
                  <a:schemeClr val="bg2">
                    <a:lumMod val="10000"/>
                  </a:schemeClr>
                </a:solidFill>
                <a:highlight>
                  <a:srgbClr val="FFFFFF"/>
                </a:highlight>
              </a:rPr>
              <a:t>Sarà inoltre possibile scaricare il ‘’Report Riepilogo Assistiti’’ (3) in formato .</a:t>
            </a:r>
            <a:r>
              <a:rPr lang="it-IT" sz="1600" dirty="0" err="1">
                <a:solidFill>
                  <a:schemeClr val="bg2">
                    <a:lumMod val="10000"/>
                  </a:schemeClr>
                </a:solidFill>
                <a:highlight>
                  <a:srgbClr val="FFFFFF"/>
                </a:highlight>
              </a:rPr>
              <a:t>xls</a:t>
            </a:r>
            <a:endParaRPr lang="it-IT" sz="1600" dirty="0">
              <a:solidFill>
                <a:schemeClr val="bg2">
                  <a:lumMod val="10000"/>
                </a:schemeClr>
              </a:solidFill>
              <a:highlight>
                <a:srgbClr val="FFFFFF"/>
              </a:highlight>
            </a:endParaRPr>
          </a:p>
          <a:p>
            <a:pPr algn="just">
              <a:spcBef>
                <a:spcPts val="300"/>
              </a:spcBef>
              <a:spcAft>
                <a:spcPts val="300"/>
              </a:spcAft>
            </a:pPr>
            <a:endParaRPr lang="it-IT" sz="1600" dirty="0">
              <a:solidFill>
                <a:schemeClr val="bg2">
                  <a:lumMod val="10000"/>
                </a:schemeClr>
              </a:solidFill>
              <a:highlight>
                <a:srgbClr val="FFFFFF"/>
              </a:highlight>
            </a:endParaRP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14</a:t>
            </a:fld>
            <a:endParaRPr lang="it-IT" dirty="0"/>
          </a:p>
        </p:txBody>
      </p:sp>
      <p:sp>
        <p:nvSpPr>
          <p:cNvPr id="14" name="Rettangolo 13">
            <a:extLst>
              <a:ext uri="{FF2B5EF4-FFF2-40B4-BE49-F238E27FC236}">
                <a16:creationId xmlns:a16="http://schemas.microsoft.com/office/drawing/2014/main" id="{A3919392-5A6D-460D-8E5F-CAA90AC2A4B7}"/>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highlight>
                  <a:srgbClr val="FFFFFF"/>
                </a:highlight>
                <a:latin typeface="+mj-lt"/>
              </a:rPr>
              <a:t>Ricerca Assistiti per Data Scadenza Piano (2/2)</a:t>
            </a:r>
            <a:endParaRPr lang="en-GB" sz="2000" b="1" dirty="0">
              <a:solidFill>
                <a:srgbClr val="003D6A"/>
              </a:solidFill>
              <a:highlight>
                <a:srgbClr val="FFFFFF"/>
              </a:highlight>
              <a:latin typeface="+mj-lt"/>
            </a:endParaRPr>
          </a:p>
        </p:txBody>
      </p:sp>
      <p:sp>
        <p:nvSpPr>
          <p:cNvPr id="26" name="Connettore 6">
            <a:extLst>
              <a:ext uri="{FF2B5EF4-FFF2-40B4-BE49-F238E27FC236}">
                <a16:creationId xmlns:a16="http://schemas.microsoft.com/office/drawing/2014/main" id="{65F8E12F-66E8-46B0-AB97-D61BB8F79D74}"/>
              </a:ext>
            </a:extLst>
          </p:cNvPr>
          <p:cNvSpPr/>
          <p:nvPr/>
        </p:nvSpPr>
        <p:spPr>
          <a:xfrm>
            <a:off x="6880071" y="1492295"/>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29" name="Connettore 6">
            <a:extLst>
              <a:ext uri="{FF2B5EF4-FFF2-40B4-BE49-F238E27FC236}">
                <a16:creationId xmlns:a16="http://schemas.microsoft.com/office/drawing/2014/main" id="{1D73B900-5D31-4D04-977D-0BF4B8F7A89C}"/>
              </a:ext>
            </a:extLst>
          </p:cNvPr>
          <p:cNvSpPr/>
          <p:nvPr/>
        </p:nvSpPr>
        <p:spPr>
          <a:xfrm>
            <a:off x="11307324" y="214106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pic>
        <p:nvPicPr>
          <p:cNvPr id="4" name="Immagine 3">
            <a:extLst>
              <a:ext uri="{FF2B5EF4-FFF2-40B4-BE49-F238E27FC236}">
                <a16:creationId xmlns:a16="http://schemas.microsoft.com/office/drawing/2014/main" id="{ED0E2C33-677B-455D-926B-FA0370AC0168}"/>
              </a:ext>
            </a:extLst>
          </p:cNvPr>
          <p:cNvPicPr>
            <a:picLocks noChangeAspect="1"/>
          </p:cNvPicPr>
          <p:nvPr/>
        </p:nvPicPr>
        <p:blipFill>
          <a:blip r:embed="rId4"/>
          <a:stretch>
            <a:fillRect/>
          </a:stretch>
        </p:blipFill>
        <p:spPr>
          <a:xfrm>
            <a:off x="9775851" y="3486582"/>
            <a:ext cx="1121735" cy="845425"/>
          </a:xfrm>
          <a:prstGeom prst="rect">
            <a:avLst/>
          </a:prstGeom>
          <a:ln>
            <a:solidFill>
              <a:schemeClr val="bg1">
                <a:lumMod val="85000"/>
              </a:schemeClr>
            </a:solidFill>
          </a:ln>
        </p:spPr>
      </p:pic>
      <p:sp>
        <p:nvSpPr>
          <p:cNvPr id="28" name="Connettore 6">
            <a:extLst>
              <a:ext uri="{FF2B5EF4-FFF2-40B4-BE49-F238E27FC236}">
                <a16:creationId xmlns:a16="http://schemas.microsoft.com/office/drawing/2014/main" id="{81D80F72-1D52-4AB5-92EC-EBA53B200F27}"/>
              </a:ext>
            </a:extLst>
          </p:cNvPr>
          <p:cNvSpPr/>
          <p:nvPr/>
        </p:nvSpPr>
        <p:spPr>
          <a:xfrm>
            <a:off x="11308357" y="3496985"/>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30" name="Rettangolo 29">
            <a:extLst>
              <a:ext uri="{FF2B5EF4-FFF2-40B4-BE49-F238E27FC236}">
                <a16:creationId xmlns:a16="http://schemas.microsoft.com/office/drawing/2014/main" id="{6263F043-7491-4F28-86EC-0650260528E4}"/>
              </a:ext>
            </a:extLst>
          </p:cNvPr>
          <p:cNvSpPr/>
          <p:nvPr/>
        </p:nvSpPr>
        <p:spPr>
          <a:xfrm>
            <a:off x="10904704" y="3545903"/>
            <a:ext cx="252000" cy="216000"/>
          </a:xfrm>
          <a:prstGeom prst="rect">
            <a:avLst/>
          </a:prstGeom>
          <a:noFill/>
          <a:ln w="19050">
            <a:solidFill>
              <a:srgbClr val="C4D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6771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2599889"/>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03 Home Page Piattaforma </a:t>
            </a: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05 Dettaglio Assistito</a:t>
            </a: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04 Ricerca Assistiti</a:t>
            </a: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07 Storico Piani Terapeutici: chiusura di un PT e sospensione fornitura </a:t>
            </a:r>
            <a:endParaRPr lang="it-IT" dirty="0">
              <a:solidFill>
                <a:schemeClr val="bg1"/>
              </a:solidFill>
            </a:endParaRP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06 Inserimento di un Piano Terapeutico</a:t>
            </a:r>
            <a:endParaRPr lang="it-IT" dirty="0">
              <a:solidFill>
                <a:schemeClr val="bg1"/>
              </a:solidFill>
            </a:endParaRP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08 Riacutizzazione</a:t>
            </a:r>
            <a:endParaRPr lang="it-IT" dirty="0">
              <a:solidFill>
                <a:schemeClr val="bg1"/>
              </a:solidFill>
            </a:endParaRPr>
          </a:p>
        </p:txBody>
      </p:sp>
    </p:spTree>
    <p:extLst>
      <p:ext uri="{BB962C8B-B14F-4D97-AF65-F5344CB8AC3E}">
        <p14:creationId xmlns:p14="http://schemas.microsoft.com/office/powerpoint/2010/main" val="233242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16</a:t>
            </a:fld>
            <a:endParaRPr lang="it-IT" dirty="0"/>
          </a:p>
        </p:txBody>
      </p:sp>
      <p:sp>
        <p:nvSpPr>
          <p:cNvPr id="31" name="Rettangolo 30">
            <a:extLst>
              <a:ext uri="{FF2B5EF4-FFF2-40B4-BE49-F238E27FC236}">
                <a16:creationId xmlns:a16="http://schemas.microsoft.com/office/drawing/2014/main" id="{1CAA5538-BFDE-4D4D-94E8-AD03E08EF4DD}"/>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highlight>
                  <a:srgbClr val="FFFFFF"/>
                </a:highlight>
                <a:latin typeface="+mj-lt"/>
              </a:rPr>
              <a:t>Dettaglio Assistito</a:t>
            </a:r>
            <a:endParaRPr lang="en-GB" sz="2000" b="1" dirty="0">
              <a:solidFill>
                <a:srgbClr val="003D6A"/>
              </a:solidFill>
              <a:highlight>
                <a:srgbClr val="FFFFFF"/>
              </a:highlight>
              <a:latin typeface="+mj-lt"/>
            </a:endParaRPr>
          </a:p>
        </p:txBody>
      </p:sp>
      <p:grpSp>
        <p:nvGrpSpPr>
          <p:cNvPr id="30" name="Gruppo 29">
            <a:extLst>
              <a:ext uri="{FF2B5EF4-FFF2-40B4-BE49-F238E27FC236}">
                <a16:creationId xmlns:a16="http://schemas.microsoft.com/office/drawing/2014/main" id="{7BC9AA67-82C5-456E-BA95-CDE6BE13E37D}"/>
              </a:ext>
            </a:extLst>
          </p:cNvPr>
          <p:cNvGrpSpPr/>
          <p:nvPr/>
        </p:nvGrpSpPr>
        <p:grpSpPr>
          <a:xfrm>
            <a:off x="4620798" y="765411"/>
            <a:ext cx="3778444" cy="3899100"/>
            <a:chOff x="4582698" y="765411"/>
            <a:chExt cx="3778444" cy="3899100"/>
          </a:xfrm>
        </p:grpSpPr>
        <p:pic>
          <p:nvPicPr>
            <p:cNvPr id="17" name="Immagine 16">
              <a:extLst>
                <a:ext uri="{FF2B5EF4-FFF2-40B4-BE49-F238E27FC236}">
                  <a16:creationId xmlns:a16="http://schemas.microsoft.com/office/drawing/2014/main" id="{58767A52-0C2F-425A-8FB7-C6FBD367856D}"/>
                </a:ext>
              </a:extLst>
            </p:cNvPr>
            <p:cNvPicPr>
              <a:picLocks noChangeAspect="1"/>
            </p:cNvPicPr>
            <p:nvPr/>
          </p:nvPicPr>
          <p:blipFill>
            <a:blip r:embed="rId2"/>
            <a:stretch>
              <a:fillRect/>
            </a:stretch>
          </p:blipFill>
          <p:spPr>
            <a:xfrm>
              <a:off x="4582698" y="765411"/>
              <a:ext cx="3778444" cy="3899100"/>
            </a:xfrm>
            <a:prstGeom prst="rect">
              <a:avLst/>
            </a:prstGeom>
          </p:spPr>
        </p:pic>
        <p:sp>
          <p:nvSpPr>
            <p:cNvPr id="27" name="Rettangolo 26">
              <a:extLst>
                <a:ext uri="{FF2B5EF4-FFF2-40B4-BE49-F238E27FC236}">
                  <a16:creationId xmlns:a16="http://schemas.microsoft.com/office/drawing/2014/main" id="{2227160E-AD67-4D7B-B2F9-3E088B5E5959}"/>
                </a:ext>
              </a:extLst>
            </p:cNvPr>
            <p:cNvSpPr/>
            <p:nvPr/>
          </p:nvSpPr>
          <p:spPr>
            <a:xfrm>
              <a:off x="5180172" y="1126231"/>
              <a:ext cx="360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6" name="Rettangolo 35">
              <a:extLst>
                <a:ext uri="{FF2B5EF4-FFF2-40B4-BE49-F238E27FC236}">
                  <a16:creationId xmlns:a16="http://schemas.microsoft.com/office/drawing/2014/main" id="{A35BCAB5-9A6B-4894-9F0A-7D5C074C314E}"/>
                </a:ext>
              </a:extLst>
            </p:cNvPr>
            <p:cNvSpPr/>
            <p:nvPr/>
          </p:nvSpPr>
          <p:spPr>
            <a:xfrm>
              <a:off x="6590657" y="1145876"/>
              <a:ext cx="360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Rettangolo 36">
              <a:extLst>
                <a:ext uri="{FF2B5EF4-FFF2-40B4-BE49-F238E27FC236}">
                  <a16:creationId xmlns:a16="http://schemas.microsoft.com/office/drawing/2014/main" id="{A2316BB5-E129-4390-B287-98FA6059BE59}"/>
                </a:ext>
              </a:extLst>
            </p:cNvPr>
            <p:cNvSpPr/>
            <p:nvPr/>
          </p:nvSpPr>
          <p:spPr>
            <a:xfrm>
              <a:off x="5180172" y="1460184"/>
              <a:ext cx="360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Rettangolo 38">
              <a:extLst>
                <a:ext uri="{FF2B5EF4-FFF2-40B4-BE49-F238E27FC236}">
                  <a16:creationId xmlns:a16="http://schemas.microsoft.com/office/drawing/2014/main" id="{5D60B68F-85FF-475E-8570-3294843D1F7F}"/>
                </a:ext>
              </a:extLst>
            </p:cNvPr>
            <p:cNvSpPr/>
            <p:nvPr/>
          </p:nvSpPr>
          <p:spPr>
            <a:xfrm>
              <a:off x="5105593" y="4115836"/>
              <a:ext cx="360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Rettangolo 39">
              <a:extLst>
                <a:ext uri="{FF2B5EF4-FFF2-40B4-BE49-F238E27FC236}">
                  <a16:creationId xmlns:a16="http://schemas.microsoft.com/office/drawing/2014/main" id="{DA6CAA3F-E560-4FFB-8280-6B5A8EBC318B}"/>
                </a:ext>
              </a:extLst>
            </p:cNvPr>
            <p:cNvSpPr/>
            <p:nvPr/>
          </p:nvSpPr>
          <p:spPr>
            <a:xfrm>
              <a:off x="5297212" y="2014661"/>
              <a:ext cx="360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1" name="Rettangolo 40">
              <a:extLst>
                <a:ext uri="{FF2B5EF4-FFF2-40B4-BE49-F238E27FC236}">
                  <a16:creationId xmlns:a16="http://schemas.microsoft.com/office/drawing/2014/main" id="{9E6E12F6-17BB-439A-B849-CE40055E16F3}"/>
                </a:ext>
              </a:extLst>
            </p:cNvPr>
            <p:cNvSpPr/>
            <p:nvPr/>
          </p:nvSpPr>
          <p:spPr>
            <a:xfrm>
              <a:off x="6539121" y="3801308"/>
              <a:ext cx="504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2" name="Rettangolo 41">
              <a:extLst>
                <a:ext uri="{FF2B5EF4-FFF2-40B4-BE49-F238E27FC236}">
                  <a16:creationId xmlns:a16="http://schemas.microsoft.com/office/drawing/2014/main" id="{5EDB206E-3DBE-44C5-856B-DEBE86017762}"/>
                </a:ext>
              </a:extLst>
            </p:cNvPr>
            <p:cNvSpPr/>
            <p:nvPr/>
          </p:nvSpPr>
          <p:spPr>
            <a:xfrm>
              <a:off x="6513030" y="4115836"/>
              <a:ext cx="360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28" name="Gruppo 27">
            <a:extLst>
              <a:ext uri="{FF2B5EF4-FFF2-40B4-BE49-F238E27FC236}">
                <a16:creationId xmlns:a16="http://schemas.microsoft.com/office/drawing/2014/main" id="{2CD1A98B-0CF9-4303-91A9-D6F4FDFE3312}"/>
              </a:ext>
            </a:extLst>
          </p:cNvPr>
          <p:cNvGrpSpPr/>
          <p:nvPr/>
        </p:nvGrpSpPr>
        <p:grpSpPr>
          <a:xfrm>
            <a:off x="8208823" y="2814856"/>
            <a:ext cx="3780000" cy="3277733"/>
            <a:chOff x="8332648" y="2814856"/>
            <a:chExt cx="3780000" cy="3277733"/>
          </a:xfrm>
        </p:grpSpPr>
        <p:pic>
          <p:nvPicPr>
            <p:cNvPr id="21" name="Immagine 20">
              <a:extLst>
                <a:ext uri="{FF2B5EF4-FFF2-40B4-BE49-F238E27FC236}">
                  <a16:creationId xmlns:a16="http://schemas.microsoft.com/office/drawing/2014/main" id="{8A4A588B-3A01-48BA-A43F-D5FEBFEC5582}"/>
                </a:ext>
              </a:extLst>
            </p:cNvPr>
            <p:cNvPicPr>
              <a:picLocks noChangeAspect="1"/>
            </p:cNvPicPr>
            <p:nvPr/>
          </p:nvPicPr>
          <p:blipFill>
            <a:blip r:embed="rId3"/>
            <a:stretch>
              <a:fillRect/>
            </a:stretch>
          </p:blipFill>
          <p:spPr>
            <a:xfrm>
              <a:off x="8332648" y="2814856"/>
              <a:ext cx="3780000" cy="3277733"/>
            </a:xfrm>
            <a:prstGeom prst="rect">
              <a:avLst/>
            </a:prstGeom>
          </p:spPr>
        </p:pic>
        <p:sp>
          <p:nvSpPr>
            <p:cNvPr id="43" name="Rettangolo 42">
              <a:extLst>
                <a:ext uri="{FF2B5EF4-FFF2-40B4-BE49-F238E27FC236}">
                  <a16:creationId xmlns:a16="http://schemas.microsoft.com/office/drawing/2014/main" id="{CEFF7212-095D-4D86-AC7E-B24CD4601063}"/>
                </a:ext>
              </a:extLst>
            </p:cNvPr>
            <p:cNvSpPr/>
            <p:nvPr/>
          </p:nvSpPr>
          <p:spPr>
            <a:xfrm>
              <a:off x="10371808" y="4673920"/>
              <a:ext cx="612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4" name="Rettangolo 43">
              <a:extLst>
                <a:ext uri="{FF2B5EF4-FFF2-40B4-BE49-F238E27FC236}">
                  <a16:creationId xmlns:a16="http://schemas.microsoft.com/office/drawing/2014/main" id="{B086C29E-EBC4-40BC-A3A5-66805620F20E}"/>
                </a:ext>
              </a:extLst>
            </p:cNvPr>
            <p:cNvSpPr/>
            <p:nvPr/>
          </p:nvSpPr>
          <p:spPr>
            <a:xfrm>
              <a:off x="8928871" y="5857452"/>
              <a:ext cx="612000"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9" name="Rettangolo 18">
            <a:extLst>
              <a:ext uri="{FF2B5EF4-FFF2-40B4-BE49-F238E27FC236}">
                <a16:creationId xmlns:a16="http://schemas.microsoft.com/office/drawing/2014/main" id="{A89375B0-2A52-40C3-9B61-D63E51AD8089}"/>
              </a:ext>
            </a:extLst>
          </p:cNvPr>
          <p:cNvSpPr/>
          <p:nvPr/>
        </p:nvSpPr>
        <p:spPr>
          <a:xfrm>
            <a:off x="338228" y="1505712"/>
            <a:ext cx="4282570" cy="3093154"/>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highlight>
                  <a:srgbClr val="FFFFFF"/>
                </a:highlight>
              </a:rPr>
              <a:t>Nella sezione ‘’Dettaglio Assistito’’ sono visibili </a:t>
            </a:r>
            <a:r>
              <a:rPr lang="it-IT" sz="1600" b="1" dirty="0">
                <a:solidFill>
                  <a:schemeClr val="bg2">
                    <a:lumMod val="10000"/>
                  </a:schemeClr>
                </a:solidFill>
                <a:highlight>
                  <a:srgbClr val="FFFFFF"/>
                </a:highlight>
              </a:rPr>
              <a:t>in modalità di sola lettura </a:t>
            </a:r>
            <a:r>
              <a:rPr lang="it-IT" sz="1600" dirty="0">
                <a:solidFill>
                  <a:schemeClr val="bg2">
                    <a:lumMod val="10000"/>
                  </a:schemeClr>
                </a:solidFill>
                <a:highlight>
                  <a:srgbClr val="FFFFFF"/>
                </a:highlight>
              </a:rPr>
              <a:t>i seguenti dati dell’assistito: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Dati Anagrafici</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Dati di Nascita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Residenza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Domicilio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Contatti dell’assistito e/o del suo caregiver</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ASL di Iscrizione</a:t>
            </a:r>
          </a:p>
          <a:p>
            <a:pPr algn="just">
              <a:spcBef>
                <a:spcPts val="300"/>
              </a:spcBef>
              <a:spcAft>
                <a:spcPts val="300"/>
              </a:spcAft>
            </a:pPr>
            <a:endParaRPr lang="it-IT" sz="1600" dirty="0">
              <a:solidFill>
                <a:schemeClr val="bg2">
                  <a:lumMod val="10000"/>
                </a:schemeClr>
              </a:solidFill>
              <a:highlight>
                <a:srgbClr val="FFFF00"/>
              </a:highlight>
            </a:endParaRPr>
          </a:p>
        </p:txBody>
      </p:sp>
    </p:spTree>
    <p:extLst>
      <p:ext uri="{BB962C8B-B14F-4D97-AF65-F5344CB8AC3E}">
        <p14:creationId xmlns:p14="http://schemas.microsoft.com/office/powerpoint/2010/main" val="314923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3041675"/>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03 Home Page Piattaforma </a:t>
            </a: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05 Dettaglio Assistito</a:t>
            </a: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04 Ricerca Assistiti</a:t>
            </a: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07 Storico Piani Terapeutici: chiusura di un PT e sospensione fornitura </a:t>
            </a:r>
            <a:endParaRPr lang="it-IT" dirty="0">
              <a:solidFill>
                <a:schemeClr val="bg1"/>
              </a:solidFill>
            </a:endParaRP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06 Inserimento di un Piano Terapeutico</a:t>
            </a: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08 Riacutizzazione</a:t>
            </a:r>
            <a:endParaRPr lang="it-IT" dirty="0">
              <a:solidFill>
                <a:schemeClr val="bg1"/>
              </a:solidFill>
            </a:endParaRPr>
          </a:p>
        </p:txBody>
      </p:sp>
    </p:spTree>
    <p:extLst>
      <p:ext uri="{BB962C8B-B14F-4D97-AF65-F5344CB8AC3E}">
        <p14:creationId xmlns:p14="http://schemas.microsoft.com/office/powerpoint/2010/main" val="2062924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18</a:t>
            </a:fld>
            <a:endParaRPr lang="it-IT" dirty="0"/>
          </a:p>
        </p:txBody>
      </p:sp>
      <p:sp>
        <p:nvSpPr>
          <p:cNvPr id="17" name="Rettangolo 16">
            <a:extLst>
              <a:ext uri="{FF2B5EF4-FFF2-40B4-BE49-F238E27FC236}">
                <a16:creationId xmlns:a16="http://schemas.microsoft.com/office/drawing/2014/main" id="{A5ACCE1C-111D-4D2A-9650-765FE4397FD6}"/>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highlight>
                  <a:srgbClr val="FFFFFF"/>
                </a:highlight>
                <a:latin typeface="+mj-lt"/>
              </a:rPr>
              <a:t>Inserimento di un Piano Terapeutico (1/8)</a:t>
            </a:r>
          </a:p>
        </p:txBody>
      </p:sp>
      <p:sp>
        <p:nvSpPr>
          <p:cNvPr id="20" name="Rettangolo 19">
            <a:extLst>
              <a:ext uri="{FF2B5EF4-FFF2-40B4-BE49-F238E27FC236}">
                <a16:creationId xmlns:a16="http://schemas.microsoft.com/office/drawing/2014/main" id="{436F1566-2C4B-48C9-A588-811B46F88EAB}"/>
              </a:ext>
            </a:extLst>
          </p:cNvPr>
          <p:cNvSpPr/>
          <p:nvPr/>
        </p:nvSpPr>
        <p:spPr>
          <a:xfrm>
            <a:off x="262028" y="1610487"/>
            <a:ext cx="4383124" cy="338554"/>
          </a:xfrm>
          <a:prstGeom prst="rect">
            <a:avLst/>
          </a:prstGeom>
        </p:spPr>
        <p:txBody>
          <a:bodyPr wrap="square">
            <a:spAutoFit/>
          </a:bodyPr>
          <a:lstStyle/>
          <a:p>
            <a:pPr algn="just">
              <a:spcBef>
                <a:spcPts val="300"/>
              </a:spcBef>
              <a:spcAft>
                <a:spcPts val="300"/>
              </a:spcAft>
            </a:pPr>
            <a:endParaRPr lang="it-IT" sz="1600" dirty="0">
              <a:solidFill>
                <a:schemeClr val="bg2">
                  <a:lumMod val="10000"/>
                </a:schemeClr>
              </a:solidFill>
              <a:highlight>
                <a:srgbClr val="FFFF00"/>
              </a:highlight>
            </a:endParaRPr>
          </a:p>
        </p:txBody>
      </p:sp>
      <p:sp>
        <p:nvSpPr>
          <p:cNvPr id="24" name="Rettangolo 23">
            <a:extLst>
              <a:ext uri="{FF2B5EF4-FFF2-40B4-BE49-F238E27FC236}">
                <a16:creationId xmlns:a16="http://schemas.microsoft.com/office/drawing/2014/main" id="{C19AFA70-86A9-49C2-AD3B-1BDEC8D9DB48}"/>
              </a:ext>
            </a:extLst>
          </p:cNvPr>
          <p:cNvSpPr/>
          <p:nvPr/>
        </p:nvSpPr>
        <p:spPr>
          <a:xfrm>
            <a:off x="338228" y="1458087"/>
            <a:ext cx="5499172" cy="4816703"/>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highlight>
                  <a:srgbClr val="FFFFFF"/>
                </a:highlight>
              </a:rPr>
              <a:t>Che si tratti di una prima prescrizione di un Piano Terapeutico per l’assistito (che prevede prima l’azione di prenderlo in carico al fine di poter visualizzare anche, se presenti, gli altri PT prescritti per quell'assistito) o di una prescrizione successiva alla prima, l’azione da compiere è ‘’Prendi in Carico/Inserisci un nuovo PT’’.</a:t>
            </a:r>
          </a:p>
          <a:p>
            <a:pPr algn="just">
              <a:spcBef>
                <a:spcPts val="300"/>
              </a:spcBef>
              <a:spcAft>
                <a:spcPts val="300"/>
              </a:spcAft>
            </a:pPr>
            <a:r>
              <a:rPr lang="it-IT" sz="1600" dirty="0">
                <a:solidFill>
                  <a:schemeClr val="bg2">
                    <a:lumMod val="10000"/>
                  </a:schemeClr>
                </a:solidFill>
                <a:highlight>
                  <a:srgbClr val="FFFFFF"/>
                </a:highlight>
              </a:rPr>
              <a:t>Cliccata l’azione, apparirà la sezione</a:t>
            </a:r>
            <a:r>
              <a:rPr lang="it-IT" sz="1600" b="1" dirty="0">
                <a:solidFill>
                  <a:schemeClr val="bg2">
                    <a:lumMod val="10000"/>
                  </a:schemeClr>
                </a:solidFill>
                <a:highlight>
                  <a:srgbClr val="FFFFFF"/>
                </a:highlight>
              </a:rPr>
              <a:t> in sola visualizzazione </a:t>
            </a:r>
            <a:r>
              <a:rPr lang="it-IT" sz="1600" dirty="0">
                <a:solidFill>
                  <a:schemeClr val="bg2">
                    <a:lumMod val="10000"/>
                  </a:schemeClr>
                </a:solidFill>
                <a:highlight>
                  <a:srgbClr val="FFFFFF"/>
                </a:highlight>
              </a:rPr>
              <a:t>‘’dati anagrafici’’ (1) e la sezione ‘’dati da inserire’’.</a:t>
            </a:r>
          </a:p>
          <a:p>
            <a:pPr algn="just">
              <a:spcBef>
                <a:spcPts val="300"/>
              </a:spcBef>
              <a:spcAft>
                <a:spcPts val="300"/>
              </a:spcAft>
            </a:pPr>
            <a:r>
              <a:rPr lang="it-IT" sz="1600" dirty="0">
                <a:solidFill>
                  <a:schemeClr val="bg2">
                    <a:lumMod val="10000"/>
                  </a:schemeClr>
                </a:solidFill>
                <a:highlight>
                  <a:srgbClr val="FFFFFF"/>
                </a:highlight>
              </a:rPr>
              <a:t>Nella sezione ‘’dati anagrafici’’ (1) è possibile visualizzare tali dati dell’assistito; cliccando su ‘’dati paziente’’ (2) è possibile visualizzare anche: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Dati di Nascita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Residenza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Domicilio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Contatti</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ASL di Iscrizione</a:t>
            </a:r>
          </a:p>
        </p:txBody>
      </p:sp>
      <p:sp>
        <p:nvSpPr>
          <p:cNvPr id="3" name="CasellaDiTesto 2">
            <a:extLst>
              <a:ext uri="{FF2B5EF4-FFF2-40B4-BE49-F238E27FC236}">
                <a16:creationId xmlns:a16="http://schemas.microsoft.com/office/drawing/2014/main" id="{431D7367-0EA5-4C98-A2C8-3351CD5BFA59}"/>
              </a:ext>
            </a:extLst>
          </p:cNvPr>
          <p:cNvSpPr txBox="1"/>
          <p:nvPr/>
        </p:nvSpPr>
        <p:spPr>
          <a:xfrm>
            <a:off x="6381135" y="5299587"/>
            <a:ext cx="5338916" cy="830997"/>
          </a:xfrm>
          <a:prstGeom prst="rect">
            <a:avLst/>
          </a:prstGeom>
          <a:noFill/>
        </p:spPr>
        <p:txBody>
          <a:bodyPr wrap="square" rtlCol="0">
            <a:spAutoFit/>
          </a:bodyPr>
          <a:lstStyle/>
          <a:p>
            <a:r>
              <a:rPr lang="it-IT" sz="1600" b="1" dirty="0">
                <a:solidFill>
                  <a:schemeClr val="bg2">
                    <a:lumMod val="10000"/>
                  </a:schemeClr>
                </a:solidFill>
                <a:highlight>
                  <a:srgbClr val="FFFFFF"/>
                </a:highlight>
              </a:rPr>
              <a:t>NB: a seconda dell’età anagrafica dell’assistito preso in carico, il sistema in automatico presenterà la scheda adulto o bambino</a:t>
            </a:r>
          </a:p>
        </p:txBody>
      </p:sp>
      <p:grpSp>
        <p:nvGrpSpPr>
          <p:cNvPr id="4" name="Gruppo 3">
            <a:extLst>
              <a:ext uri="{FF2B5EF4-FFF2-40B4-BE49-F238E27FC236}">
                <a16:creationId xmlns:a16="http://schemas.microsoft.com/office/drawing/2014/main" id="{01483A5A-F2FB-48FF-A085-4CB28A8116D8}"/>
              </a:ext>
            </a:extLst>
          </p:cNvPr>
          <p:cNvGrpSpPr/>
          <p:nvPr/>
        </p:nvGrpSpPr>
        <p:grpSpPr>
          <a:xfrm>
            <a:off x="6111990" y="1746607"/>
            <a:ext cx="5499172" cy="3233399"/>
            <a:chOff x="6111990" y="1746607"/>
            <a:chExt cx="5499172" cy="3233399"/>
          </a:xfrm>
        </p:grpSpPr>
        <p:pic>
          <p:nvPicPr>
            <p:cNvPr id="6" name="Immagine 5">
              <a:extLst>
                <a:ext uri="{FF2B5EF4-FFF2-40B4-BE49-F238E27FC236}">
                  <a16:creationId xmlns:a16="http://schemas.microsoft.com/office/drawing/2014/main" id="{ECA80B8B-DDAE-4700-9B53-4BE6E6E33410}"/>
                </a:ext>
              </a:extLst>
            </p:cNvPr>
            <p:cNvPicPr>
              <a:picLocks noChangeAspect="1"/>
            </p:cNvPicPr>
            <p:nvPr/>
          </p:nvPicPr>
          <p:blipFill rotWithShape="1">
            <a:blip r:embed="rId2"/>
            <a:srcRect l="16697" t="24909" r="19430" b="8325"/>
            <a:stretch/>
          </p:blipFill>
          <p:spPr>
            <a:xfrm>
              <a:off x="6111990" y="1746607"/>
              <a:ext cx="5499172" cy="3233399"/>
            </a:xfrm>
            <a:prstGeom prst="rect">
              <a:avLst/>
            </a:prstGeom>
          </p:spPr>
        </p:pic>
        <p:sp>
          <p:nvSpPr>
            <p:cNvPr id="19" name="Rettangolo 18">
              <a:extLst>
                <a:ext uri="{FF2B5EF4-FFF2-40B4-BE49-F238E27FC236}">
                  <a16:creationId xmlns:a16="http://schemas.microsoft.com/office/drawing/2014/main" id="{A649DA39-AD3F-4086-8538-A7F0B45E996F}"/>
                </a:ext>
              </a:extLst>
            </p:cNvPr>
            <p:cNvSpPr/>
            <p:nvPr/>
          </p:nvSpPr>
          <p:spPr>
            <a:xfrm>
              <a:off x="7354956" y="4013643"/>
              <a:ext cx="288000" cy="13262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B5D4D54B-7084-4E4B-9CC8-A5AA7E42C63A}"/>
                </a:ext>
              </a:extLst>
            </p:cNvPr>
            <p:cNvSpPr/>
            <p:nvPr/>
          </p:nvSpPr>
          <p:spPr>
            <a:xfrm>
              <a:off x="7354956" y="3568649"/>
              <a:ext cx="612000" cy="14858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ttangolo 21">
              <a:extLst>
                <a:ext uri="{FF2B5EF4-FFF2-40B4-BE49-F238E27FC236}">
                  <a16:creationId xmlns:a16="http://schemas.microsoft.com/office/drawing/2014/main" id="{0A5027CA-396A-4DBF-BD55-E1157D675371}"/>
                </a:ext>
              </a:extLst>
            </p:cNvPr>
            <p:cNvSpPr/>
            <p:nvPr/>
          </p:nvSpPr>
          <p:spPr>
            <a:xfrm>
              <a:off x="9050593" y="3572464"/>
              <a:ext cx="252000" cy="14858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4154378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C190BE4-5F70-4ACF-8AF0-613DD80A80BA}"/>
              </a:ext>
            </a:extLst>
          </p:cNvPr>
          <p:cNvPicPr>
            <a:picLocks noChangeAspect="1"/>
          </p:cNvPicPr>
          <p:nvPr/>
        </p:nvPicPr>
        <p:blipFill rotWithShape="1">
          <a:blip r:embed="rId2"/>
          <a:srcRect l="13901" t="21849" r="9876" b="6693"/>
          <a:stretch/>
        </p:blipFill>
        <p:spPr>
          <a:xfrm>
            <a:off x="5950872" y="1521909"/>
            <a:ext cx="5598689" cy="2952388"/>
          </a:xfrm>
          <a:prstGeom prst="rect">
            <a:avLst/>
          </a:prstGeom>
        </p:spPr>
      </p:pic>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19</a:t>
            </a:fld>
            <a:endParaRPr lang="it-IT" dirty="0"/>
          </a:p>
        </p:txBody>
      </p:sp>
      <p:sp>
        <p:nvSpPr>
          <p:cNvPr id="17" name="Rettangolo 16">
            <a:extLst>
              <a:ext uri="{FF2B5EF4-FFF2-40B4-BE49-F238E27FC236}">
                <a16:creationId xmlns:a16="http://schemas.microsoft.com/office/drawing/2014/main" id="{A5ACCE1C-111D-4D2A-9650-765FE4397FD6}"/>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highlight>
                  <a:srgbClr val="FFFFFF"/>
                </a:highlight>
                <a:latin typeface="+mj-lt"/>
              </a:rPr>
              <a:t>Inserimento di un Piano Terapeutico (2/8)</a:t>
            </a:r>
          </a:p>
        </p:txBody>
      </p:sp>
      <p:sp>
        <p:nvSpPr>
          <p:cNvPr id="20" name="Rettangolo 19">
            <a:extLst>
              <a:ext uri="{FF2B5EF4-FFF2-40B4-BE49-F238E27FC236}">
                <a16:creationId xmlns:a16="http://schemas.microsoft.com/office/drawing/2014/main" id="{436F1566-2C4B-48C9-A588-811B46F88EAB}"/>
              </a:ext>
            </a:extLst>
          </p:cNvPr>
          <p:cNvSpPr/>
          <p:nvPr/>
        </p:nvSpPr>
        <p:spPr>
          <a:xfrm>
            <a:off x="262028" y="1610487"/>
            <a:ext cx="4383124" cy="338554"/>
          </a:xfrm>
          <a:prstGeom prst="rect">
            <a:avLst/>
          </a:prstGeom>
        </p:spPr>
        <p:txBody>
          <a:bodyPr wrap="square">
            <a:spAutoFit/>
          </a:bodyPr>
          <a:lstStyle/>
          <a:p>
            <a:pPr algn="just">
              <a:spcBef>
                <a:spcPts val="300"/>
              </a:spcBef>
              <a:spcAft>
                <a:spcPts val="300"/>
              </a:spcAft>
            </a:pPr>
            <a:endParaRPr lang="it-IT" sz="1600" dirty="0">
              <a:solidFill>
                <a:schemeClr val="bg2">
                  <a:lumMod val="10000"/>
                </a:schemeClr>
              </a:solidFill>
              <a:highlight>
                <a:srgbClr val="FFFF00"/>
              </a:highlight>
            </a:endParaRPr>
          </a:p>
        </p:txBody>
      </p:sp>
      <p:sp>
        <p:nvSpPr>
          <p:cNvPr id="24" name="Rettangolo 23">
            <a:extLst>
              <a:ext uri="{FF2B5EF4-FFF2-40B4-BE49-F238E27FC236}">
                <a16:creationId xmlns:a16="http://schemas.microsoft.com/office/drawing/2014/main" id="{C19AFA70-86A9-49C2-AD3B-1BDEC8D9DB48}"/>
              </a:ext>
            </a:extLst>
          </p:cNvPr>
          <p:cNvSpPr/>
          <p:nvPr/>
        </p:nvSpPr>
        <p:spPr>
          <a:xfrm>
            <a:off x="338228" y="1458087"/>
            <a:ext cx="5499172" cy="4401205"/>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highlight>
                  <a:srgbClr val="FFFFFF"/>
                </a:highlight>
              </a:rPr>
              <a:t>Nella sezione ‘’dati da inserire’’ (1) è possibile inserire: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 </a:t>
            </a:r>
            <a:r>
              <a:rPr lang="it-IT" sz="1600" u="sng" dirty="0">
                <a:solidFill>
                  <a:schemeClr val="bg2">
                    <a:lumMod val="10000"/>
                  </a:schemeClr>
                </a:solidFill>
                <a:highlight>
                  <a:srgbClr val="FFFFFF"/>
                </a:highlight>
              </a:rPr>
              <a:t>obbligatoriamente</a:t>
            </a:r>
            <a:r>
              <a:rPr lang="it-IT" sz="1600" dirty="0">
                <a:solidFill>
                  <a:schemeClr val="bg2">
                    <a:lumMod val="10000"/>
                  </a:schemeClr>
                </a:solidFill>
                <a:highlight>
                  <a:srgbClr val="FFFFFF"/>
                </a:highlight>
              </a:rPr>
              <a:t> la mail ordinaria del paziente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 </a:t>
            </a:r>
            <a:r>
              <a:rPr lang="it-IT" sz="1600" u="sng" dirty="0">
                <a:solidFill>
                  <a:schemeClr val="bg2">
                    <a:lumMod val="10000"/>
                  </a:schemeClr>
                </a:solidFill>
                <a:highlight>
                  <a:srgbClr val="FFFFFF"/>
                </a:highlight>
              </a:rPr>
              <a:t>obbligatoriamente</a:t>
            </a:r>
            <a:r>
              <a:rPr lang="it-IT" sz="1600" dirty="0">
                <a:solidFill>
                  <a:schemeClr val="bg2">
                    <a:lumMod val="10000"/>
                  </a:schemeClr>
                </a:solidFill>
                <a:highlight>
                  <a:srgbClr val="FFFFFF"/>
                </a:highlight>
              </a:rPr>
              <a:t> il numero di cellulare del paziente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 facoltativamente il numero di cellulare del caregiver</a:t>
            </a:r>
          </a:p>
          <a:p>
            <a:pPr algn="just">
              <a:spcBef>
                <a:spcPts val="300"/>
              </a:spcBef>
              <a:spcAft>
                <a:spcPts val="300"/>
              </a:spcAft>
            </a:pPr>
            <a:endParaRPr lang="it-IT" sz="1600" dirty="0">
              <a:solidFill>
                <a:schemeClr val="bg2">
                  <a:lumMod val="10000"/>
                </a:schemeClr>
              </a:solidFill>
              <a:highlight>
                <a:srgbClr val="FFFFFF"/>
              </a:highlight>
            </a:endParaRPr>
          </a:p>
          <a:p>
            <a:pPr algn="just">
              <a:spcBef>
                <a:spcPts val="300"/>
              </a:spcBef>
              <a:spcAft>
                <a:spcPts val="300"/>
              </a:spcAft>
            </a:pPr>
            <a:r>
              <a:rPr lang="it-IT" sz="1600" dirty="0">
                <a:solidFill>
                  <a:schemeClr val="bg2">
                    <a:lumMod val="10000"/>
                  </a:schemeClr>
                </a:solidFill>
                <a:highlight>
                  <a:srgbClr val="FFFFFF"/>
                </a:highlight>
              </a:rPr>
              <a:t>Per completare la presa in carico dell’assistito, è necessario informare il paziente circa l’informativa sul trattamento dei dati personali (per cui è possibile fare anche il download) e mettere la spunta al relativo flag (2).</a:t>
            </a:r>
          </a:p>
          <a:p>
            <a:pPr algn="just">
              <a:spcBef>
                <a:spcPts val="300"/>
              </a:spcBef>
              <a:spcAft>
                <a:spcPts val="300"/>
              </a:spcAft>
            </a:pPr>
            <a:r>
              <a:rPr lang="it-IT" sz="1600" dirty="0">
                <a:solidFill>
                  <a:schemeClr val="bg2">
                    <a:lumMod val="10000"/>
                  </a:schemeClr>
                </a:solidFill>
                <a:highlight>
                  <a:srgbClr val="FFFFFF"/>
                </a:highlight>
              </a:rPr>
              <a:t>Premere infine ‘’Prosegui’’ (3).</a:t>
            </a:r>
          </a:p>
          <a:p>
            <a:pPr algn="just">
              <a:spcBef>
                <a:spcPts val="300"/>
              </a:spcBef>
              <a:spcAft>
                <a:spcPts val="300"/>
              </a:spcAft>
            </a:pPr>
            <a:endParaRPr lang="it-IT" sz="1600" dirty="0">
              <a:solidFill>
                <a:schemeClr val="bg2">
                  <a:lumMod val="10000"/>
                </a:schemeClr>
              </a:solidFill>
              <a:highlight>
                <a:srgbClr val="FFFFFF"/>
              </a:highlight>
            </a:endParaRPr>
          </a:p>
          <a:p>
            <a:pPr algn="just">
              <a:spcBef>
                <a:spcPts val="300"/>
              </a:spcBef>
              <a:spcAft>
                <a:spcPts val="300"/>
              </a:spcAft>
            </a:pPr>
            <a:r>
              <a:rPr lang="it-IT" sz="1600" dirty="0">
                <a:solidFill>
                  <a:schemeClr val="bg2">
                    <a:lumMod val="10000"/>
                  </a:schemeClr>
                </a:solidFill>
                <a:highlight>
                  <a:srgbClr val="FFFFFF"/>
                </a:highlight>
              </a:rPr>
              <a:t>Una volta conclusa tale azione, sia l’assistito che l’utente Specialista Pneumologo riceveranno una mail di avvenuta presa in carico, con l’informativa sul trattamento dei dati personali presente in allegato.</a:t>
            </a:r>
          </a:p>
        </p:txBody>
      </p:sp>
      <p:sp>
        <p:nvSpPr>
          <p:cNvPr id="36" name="Connettore 6">
            <a:extLst>
              <a:ext uri="{FF2B5EF4-FFF2-40B4-BE49-F238E27FC236}">
                <a16:creationId xmlns:a16="http://schemas.microsoft.com/office/drawing/2014/main" id="{488277F3-83BD-4E80-BF0B-EFFF41805770}"/>
              </a:ext>
            </a:extLst>
          </p:cNvPr>
          <p:cNvSpPr/>
          <p:nvPr/>
        </p:nvSpPr>
        <p:spPr>
          <a:xfrm>
            <a:off x="7690080" y="158993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18" name="Connettore 6">
            <a:extLst>
              <a:ext uri="{FF2B5EF4-FFF2-40B4-BE49-F238E27FC236}">
                <a16:creationId xmlns:a16="http://schemas.microsoft.com/office/drawing/2014/main" id="{F54D8048-9538-482A-AA62-6BA072766CE3}"/>
              </a:ext>
            </a:extLst>
          </p:cNvPr>
          <p:cNvSpPr/>
          <p:nvPr/>
        </p:nvSpPr>
        <p:spPr>
          <a:xfrm>
            <a:off x="10567118" y="327990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19" name="Connettore 6">
            <a:extLst>
              <a:ext uri="{FF2B5EF4-FFF2-40B4-BE49-F238E27FC236}">
                <a16:creationId xmlns:a16="http://schemas.microsoft.com/office/drawing/2014/main" id="{B4B49784-DA81-4BC0-B542-BAE3023A9113}"/>
              </a:ext>
            </a:extLst>
          </p:cNvPr>
          <p:cNvSpPr/>
          <p:nvPr/>
        </p:nvSpPr>
        <p:spPr>
          <a:xfrm>
            <a:off x="11113414" y="400008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sp>
        <p:nvSpPr>
          <p:cNvPr id="9" name="Rettangolo 8">
            <a:extLst>
              <a:ext uri="{FF2B5EF4-FFF2-40B4-BE49-F238E27FC236}">
                <a16:creationId xmlns:a16="http://schemas.microsoft.com/office/drawing/2014/main" id="{0E92F7DE-FDD8-4B53-9EC4-80854C980603}"/>
              </a:ext>
            </a:extLst>
          </p:cNvPr>
          <p:cNvSpPr/>
          <p:nvPr/>
        </p:nvSpPr>
        <p:spPr>
          <a:xfrm>
            <a:off x="6513815" y="2147299"/>
            <a:ext cx="432000" cy="16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C90F0018-044C-463B-A880-168B60201E5A}"/>
              </a:ext>
            </a:extLst>
          </p:cNvPr>
          <p:cNvSpPr/>
          <p:nvPr/>
        </p:nvSpPr>
        <p:spPr>
          <a:xfrm>
            <a:off x="8942059" y="2157238"/>
            <a:ext cx="1080000" cy="16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4046611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0B6F46A4-9444-4161-9AB5-22129A4D8E3E}"/>
              </a:ext>
            </a:extLst>
          </p:cNvPr>
          <p:cNvSpPr/>
          <p:nvPr/>
        </p:nvSpPr>
        <p:spPr>
          <a:xfrm>
            <a:off x="358217" y="2187353"/>
            <a:ext cx="10995582" cy="1477328"/>
          </a:xfrm>
          <a:prstGeom prst="rect">
            <a:avLst/>
          </a:prstGeom>
        </p:spPr>
        <p:txBody>
          <a:bodyPr wrap="square">
            <a:spAutoFit/>
          </a:bodyPr>
          <a:lstStyle/>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La seguente guida sarà integrata nel tempo a seguito di aggiornamenti dell’applicazione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Per l’abilitazione alla Piattaforma occorre far riferimento alla propria Azienda Sanitaria di pertinenza e disporre di credenziali SPID</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Si consiglia la navigazione in incognito per evitare problemi di cache: aprire il motore di ricerca Chrome e dal menu scegliere la voce ‘’Nuova finestra di navigazione in incognito’’</a:t>
            </a:r>
            <a:endParaRPr lang="it-IT" sz="1600" dirty="0">
              <a:solidFill>
                <a:schemeClr val="bg2">
                  <a:lumMod val="10000"/>
                </a:schemeClr>
              </a:solidFill>
            </a:endParaRPr>
          </a:p>
        </p:txBody>
      </p:sp>
      <p:sp>
        <p:nvSpPr>
          <p:cNvPr id="13" name="Rettangolo 12">
            <a:extLst>
              <a:ext uri="{FF2B5EF4-FFF2-40B4-BE49-F238E27FC236}">
                <a16:creationId xmlns:a16="http://schemas.microsoft.com/office/drawing/2014/main" id="{B06D73DC-1F1A-4A82-AA7E-8829FFB267A4}"/>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latin typeface="+mj-lt"/>
              </a:rPr>
              <a:t>Disclaimer </a:t>
            </a:r>
            <a:endParaRPr lang="en-GB" sz="2000" b="1" dirty="0">
              <a:solidFill>
                <a:srgbClr val="003D6A"/>
              </a:solidFill>
              <a:latin typeface="+mj-lt"/>
            </a:endParaRP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a:t>
            </a:fld>
            <a:endParaRPr lang="it-IT" dirty="0"/>
          </a:p>
        </p:txBody>
      </p:sp>
      <p:sp>
        <p:nvSpPr>
          <p:cNvPr id="6" name="Rettangolo 5">
            <a:extLst>
              <a:ext uri="{FF2B5EF4-FFF2-40B4-BE49-F238E27FC236}">
                <a16:creationId xmlns:a16="http://schemas.microsoft.com/office/drawing/2014/main" id="{CD06C044-2E35-4230-9A9E-3676898C8602}"/>
              </a:ext>
            </a:extLst>
          </p:cNvPr>
          <p:cNvSpPr/>
          <p:nvPr/>
        </p:nvSpPr>
        <p:spPr>
          <a:xfrm>
            <a:off x="11067083" y="1685052"/>
            <a:ext cx="573433" cy="533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42983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6E5F280-A168-4AAE-8403-A17F8077E45E}"/>
              </a:ext>
            </a:extLst>
          </p:cNvPr>
          <p:cNvPicPr>
            <a:picLocks noChangeAspect="1"/>
          </p:cNvPicPr>
          <p:nvPr/>
        </p:nvPicPr>
        <p:blipFill rotWithShape="1">
          <a:blip r:embed="rId2"/>
          <a:srcRect l="17969" t="22051" r="19270" b="11161"/>
          <a:stretch/>
        </p:blipFill>
        <p:spPr>
          <a:xfrm>
            <a:off x="6266887" y="811965"/>
            <a:ext cx="5467350" cy="3272722"/>
          </a:xfrm>
          <a:prstGeom prst="rect">
            <a:avLst/>
          </a:prstGeom>
        </p:spPr>
      </p:pic>
      <p:sp>
        <p:nvSpPr>
          <p:cNvPr id="20" name="Rettangolo 19">
            <a:extLst>
              <a:ext uri="{FF2B5EF4-FFF2-40B4-BE49-F238E27FC236}">
                <a16:creationId xmlns:a16="http://schemas.microsoft.com/office/drawing/2014/main" id="{2D4C3BD2-90E9-41E3-A0BA-3DB2895001A6}"/>
              </a:ext>
            </a:extLst>
          </p:cNvPr>
          <p:cNvSpPr/>
          <p:nvPr/>
        </p:nvSpPr>
        <p:spPr>
          <a:xfrm>
            <a:off x="338227" y="1496187"/>
            <a:ext cx="5185373" cy="3924151"/>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highlight>
                  <a:srgbClr val="FFFFFF"/>
                </a:highlight>
              </a:rPr>
              <a:t>In ‘’Visualizza Piano Terapeutico Precedente’’ (1) è possibile visualizzare l’ultimo Piano Terapeutico (qualora presente) prescritto per l’assistito.</a:t>
            </a:r>
          </a:p>
          <a:p>
            <a:pPr algn="just">
              <a:spcBef>
                <a:spcPts val="300"/>
              </a:spcBef>
              <a:spcAft>
                <a:spcPts val="300"/>
              </a:spcAft>
            </a:pPr>
            <a:r>
              <a:rPr lang="it-IT" sz="1600" dirty="0">
                <a:solidFill>
                  <a:schemeClr val="bg2">
                    <a:lumMod val="10000"/>
                  </a:schemeClr>
                </a:solidFill>
                <a:highlight>
                  <a:srgbClr val="FFFFFF"/>
                </a:highlight>
              </a:rPr>
              <a:t>Nella sezione ‘’Inserimento’’ (2) sono riportati </a:t>
            </a:r>
            <a:r>
              <a:rPr lang="it-IT" sz="1600" b="1" dirty="0">
                <a:solidFill>
                  <a:schemeClr val="bg2">
                    <a:lumMod val="10000"/>
                  </a:schemeClr>
                </a:solidFill>
                <a:highlight>
                  <a:srgbClr val="FFFFFF"/>
                </a:highlight>
              </a:rPr>
              <a:t>in sola lettura</a:t>
            </a:r>
            <a:r>
              <a:rPr lang="it-IT" sz="1600" dirty="0">
                <a:solidFill>
                  <a:schemeClr val="bg2">
                    <a:lumMod val="10000"/>
                  </a:schemeClr>
                </a:solidFill>
                <a:highlight>
                  <a:srgbClr val="FFFFFF"/>
                </a:highlight>
              </a:rPr>
              <a:t> i dati dello Specialista Prescrittore e Asl e Distretto di iscrizione del Paziente.</a:t>
            </a:r>
          </a:p>
          <a:p>
            <a:pPr algn="just">
              <a:spcBef>
                <a:spcPts val="300"/>
              </a:spcBef>
              <a:spcAft>
                <a:spcPts val="300"/>
              </a:spcAft>
            </a:pPr>
            <a:endParaRPr lang="it-IT" sz="1600" strike="sngStrike" dirty="0">
              <a:solidFill>
                <a:schemeClr val="bg2">
                  <a:lumMod val="10000"/>
                </a:schemeClr>
              </a:solidFill>
              <a:highlight>
                <a:srgbClr val="FFFFFF"/>
              </a:highlight>
            </a:endParaRPr>
          </a:p>
          <a:p>
            <a:pPr algn="just">
              <a:spcBef>
                <a:spcPts val="300"/>
              </a:spcBef>
              <a:spcAft>
                <a:spcPts val="300"/>
              </a:spcAft>
            </a:pPr>
            <a:r>
              <a:rPr lang="it-IT" sz="1600" u="sng" dirty="0">
                <a:solidFill>
                  <a:schemeClr val="bg2">
                    <a:lumMod val="10000"/>
                  </a:schemeClr>
                </a:solidFill>
                <a:highlight>
                  <a:srgbClr val="FFFFFF"/>
                </a:highlight>
              </a:rPr>
              <a:t>NB: Nel caso si tratti di Prescrizione di un Piano Terapeutico per un assistito in possesso di codice </a:t>
            </a:r>
            <a:r>
              <a:rPr lang="it-IT" sz="1600" b="1" u="sng" dirty="0">
                <a:solidFill>
                  <a:schemeClr val="bg2">
                    <a:lumMod val="10000"/>
                  </a:schemeClr>
                </a:solidFill>
                <a:highlight>
                  <a:srgbClr val="FFFFFF"/>
                </a:highlight>
              </a:rPr>
              <a:t>STP/ENI</a:t>
            </a:r>
            <a:r>
              <a:rPr lang="it-IT" sz="1600" u="sng" dirty="0">
                <a:solidFill>
                  <a:schemeClr val="bg2">
                    <a:lumMod val="10000"/>
                  </a:schemeClr>
                </a:solidFill>
                <a:highlight>
                  <a:srgbClr val="FFFFFF"/>
                </a:highlight>
              </a:rPr>
              <a:t>, è necessario selezionare il Distretto di Iscrizione del Paziente  (3) scegliendo tra i Distretti di afferenza della ASL che ha rilasciato tale STP.</a:t>
            </a:r>
          </a:p>
          <a:p>
            <a:pPr algn="just">
              <a:spcBef>
                <a:spcPts val="300"/>
              </a:spcBef>
              <a:spcAft>
                <a:spcPts val="300"/>
              </a:spcAft>
            </a:pPr>
            <a:endParaRPr lang="it-IT" sz="1600" b="1" dirty="0">
              <a:solidFill>
                <a:schemeClr val="bg2">
                  <a:lumMod val="10000"/>
                </a:schemeClr>
              </a:solidFill>
              <a:highlight>
                <a:srgbClr val="FFFF00"/>
              </a:highlight>
            </a:endParaRPr>
          </a:p>
          <a:p>
            <a:pPr algn="just">
              <a:spcBef>
                <a:spcPts val="300"/>
              </a:spcBef>
              <a:spcAft>
                <a:spcPts val="300"/>
              </a:spcAft>
            </a:pPr>
            <a:endParaRPr lang="it-IT" sz="1600" dirty="0">
              <a:solidFill>
                <a:schemeClr val="bg2">
                  <a:lumMod val="10000"/>
                </a:schemeClr>
              </a:solidFill>
              <a:highlight>
                <a:srgbClr val="FFFF00"/>
              </a:highlight>
            </a:endParaRP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20</a:t>
            </a:fld>
            <a:endParaRPr lang="it-IT" dirty="0"/>
          </a:p>
        </p:txBody>
      </p:sp>
      <p:sp>
        <p:nvSpPr>
          <p:cNvPr id="17" name="Rettangolo 16">
            <a:extLst>
              <a:ext uri="{FF2B5EF4-FFF2-40B4-BE49-F238E27FC236}">
                <a16:creationId xmlns:a16="http://schemas.microsoft.com/office/drawing/2014/main" id="{A5ACCE1C-111D-4D2A-9650-765FE4397FD6}"/>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highlight>
                  <a:srgbClr val="FFFFFF"/>
                </a:highlight>
                <a:latin typeface="+mj-lt"/>
              </a:rPr>
              <a:t>Inserimento di un Piano Terapeutico (3/8)</a:t>
            </a:r>
          </a:p>
        </p:txBody>
      </p:sp>
      <p:sp>
        <p:nvSpPr>
          <p:cNvPr id="14" name="Connettore 6">
            <a:extLst>
              <a:ext uri="{FF2B5EF4-FFF2-40B4-BE49-F238E27FC236}">
                <a16:creationId xmlns:a16="http://schemas.microsoft.com/office/drawing/2014/main" id="{57908C1F-5AB1-4F7E-859B-C2561B05F848}"/>
              </a:ext>
            </a:extLst>
          </p:cNvPr>
          <p:cNvSpPr/>
          <p:nvPr/>
        </p:nvSpPr>
        <p:spPr>
          <a:xfrm>
            <a:off x="7986837" y="232444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36" name="Connettore 6">
            <a:extLst>
              <a:ext uri="{FF2B5EF4-FFF2-40B4-BE49-F238E27FC236}">
                <a16:creationId xmlns:a16="http://schemas.microsoft.com/office/drawing/2014/main" id="{488277F3-83BD-4E80-BF0B-EFFF41805770}"/>
              </a:ext>
            </a:extLst>
          </p:cNvPr>
          <p:cNvSpPr/>
          <p:nvPr/>
        </p:nvSpPr>
        <p:spPr>
          <a:xfrm>
            <a:off x="11240454" y="204336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grpSp>
        <p:nvGrpSpPr>
          <p:cNvPr id="27" name="Gruppo 26">
            <a:extLst>
              <a:ext uri="{FF2B5EF4-FFF2-40B4-BE49-F238E27FC236}">
                <a16:creationId xmlns:a16="http://schemas.microsoft.com/office/drawing/2014/main" id="{17B50A43-CFD3-4FD8-9D58-B6FA4965C55B}"/>
              </a:ext>
            </a:extLst>
          </p:cNvPr>
          <p:cNvGrpSpPr/>
          <p:nvPr/>
        </p:nvGrpSpPr>
        <p:grpSpPr>
          <a:xfrm>
            <a:off x="9063197" y="3244193"/>
            <a:ext cx="1566000" cy="630774"/>
            <a:chOff x="8684355" y="4219931"/>
            <a:chExt cx="1566000" cy="630774"/>
          </a:xfrm>
        </p:grpSpPr>
        <p:sp>
          <p:nvSpPr>
            <p:cNvPr id="25" name="Rettangolo 24">
              <a:extLst>
                <a:ext uri="{FF2B5EF4-FFF2-40B4-BE49-F238E27FC236}">
                  <a16:creationId xmlns:a16="http://schemas.microsoft.com/office/drawing/2014/main" id="{74931D41-644F-4794-8342-D72CD09B782E}"/>
                </a:ext>
              </a:extLst>
            </p:cNvPr>
            <p:cNvSpPr/>
            <p:nvPr/>
          </p:nvSpPr>
          <p:spPr>
            <a:xfrm>
              <a:off x="8684355" y="4219931"/>
              <a:ext cx="1566000" cy="1872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600" b="1" dirty="0">
                  <a:solidFill>
                    <a:srgbClr val="5A6874"/>
                  </a:solidFill>
                  <a:latin typeface="Bahnschrift" panose="020B0502040204020203" pitchFamily="34" charset="0"/>
                  <a:cs typeface="Aharoni" panose="020B0604020202020204" pitchFamily="2" charset="-79"/>
                </a:rPr>
                <a:t>UOC FISIOPATOLOGIA</a:t>
              </a:r>
            </a:p>
          </p:txBody>
        </p:sp>
        <p:sp>
          <p:nvSpPr>
            <p:cNvPr id="26" name="Rettangolo 25">
              <a:extLst>
                <a:ext uri="{FF2B5EF4-FFF2-40B4-BE49-F238E27FC236}">
                  <a16:creationId xmlns:a16="http://schemas.microsoft.com/office/drawing/2014/main" id="{CDD2C73A-3D82-4D0D-ADB7-D161975B9ED2}"/>
                </a:ext>
              </a:extLst>
            </p:cNvPr>
            <p:cNvSpPr/>
            <p:nvPr/>
          </p:nvSpPr>
          <p:spPr>
            <a:xfrm>
              <a:off x="8684355" y="4663505"/>
              <a:ext cx="1566000" cy="1872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600" b="1" dirty="0">
                  <a:solidFill>
                    <a:srgbClr val="5A6874"/>
                  </a:solidFill>
                  <a:latin typeface="Bahnschrift" panose="020B0502040204020203" pitchFamily="34" charset="0"/>
                  <a:cs typeface="Aharoni" panose="020B0604020202020204" pitchFamily="2" charset="-79"/>
                </a:rPr>
                <a:t>Distretto 66</a:t>
              </a:r>
            </a:p>
          </p:txBody>
        </p:sp>
        <p:sp>
          <p:nvSpPr>
            <p:cNvPr id="24" name="Fusione 23">
              <a:extLst>
                <a:ext uri="{FF2B5EF4-FFF2-40B4-BE49-F238E27FC236}">
                  <a16:creationId xmlns:a16="http://schemas.microsoft.com/office/drawing/2014/main" id="{E51968A7-972C-44A3-8B4D-F5B9412B0E08}"/>
                </a:ext>
              </a:extLst>
            </p:cNvPr>
            <p:cNvSpPr/>
            <p:nvPr/>
          </p:nvSpPr>
          <p:spPr>
            <a:xfrm>
              <a:off x="10157235" y="4303751"/>
              <a:ext cx="54000" cy="28800"/>
            </a:xfrm>
            <a:prstGeom prst="flowChartMerge">
              <a:avLst/>
            </a:prstGeom>
            <a:solidFill>
              <a:srgbClr val="5A6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8" name="Fusione 27">
              <a:extLst>
                <a:ext uri="{FF2B5EF4-FFF2-40B4-BE49-F238E27FC236}">
                  <a16:creationId xmlns:a16="http://schemas.microsoft.com/office/drawing/2014/main" id="{5BEDCEFD-D0D1-427F-AAAE-1306F98450EA}"/>
                </a:ext>
              </a:extLst>
            </p:cNvPr>
            <p:cNvSpPr/>
            <p:nvPr/>
          </p:nvSpPr>
          <p:spPr>
            <a:xfrm>
              <a:off x="10157235" y="4752755"/>
              <a:ext cx="54000" cy="28800"/>
            </a:xfrm>
            <a:prstGeom prst="flowChartMerge">
              <a:avLst/>
            </a:prstGeom>
            <a:solidFill>
              <a:srgbClr val="5A6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3" name="Rettangolo 12">
            <a:extLst>
              <a:ext uri="{FF2B5EF4-FFF2-40B4-BE49-F238E27FC236}">
                <a16:creationId xmlns:a16="http://schemas.microsoft.com/office/drawing/2014/main" id="{5CFFA472-BE06-4C1F-826D-1366570201C8}"/>
              </a:ext>
            </a:extLst>
          </p:cNvPr>
          <p:cNvSpPr/>
          <p:nvPr/>
        </p:nvSpPr>
        <p:spPr>
          <a:xfrm>
            <a:off x="7530026" y="2820700"/>
            <a:ext cx="216000" cy="14858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a:extLst>
              <a:ext uri="{FF2B5EF4-FFF2-40B4-BE49-F238E27FC236}">
                <a16:creationId xmlns:a16="http://schemas.microsoft.com/office/drawing/2014/main" id="{1ED64B38-32D6-4A1C-9A04-D9D5F41EDE47}"/>
              </a:ext>
            </a:extLst>
          </p:cNvPr>
          <p:cNvSpPr/>
          <p:nvPr/>
        </p:nvSpPr>
        <p:spPr>
          <a:xfrm>
            <a:off x="9171449" y="2813384"/>
            <a:ext cx="216000" cy="14858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6" name="Gruppo 5">
            <a:extLst>
              <a:ext uri="{FF2B5EF4-FFF2-40B4-BE49-F238E27FC236}">
                <a16:creationId xmlns:a16="http://schemas.microsoft.com/office/drawing/2014/main" id="{61F90D63-EAA8-4CBC-B49E-E28497E9BEDC}"/>
              </a:ext>
            </a:extLst>
          </p:cNvPr>
          <p:cNvGrpSpPr/>
          <p:nvPr/>
        </p:nvGrpSpPr>
        <p:grpSpPr>
          <a:xfrm>
            <a:off x="5969285" y="4275000"/>
            <a:ext cx="5884488" cy="1951004"/>
            <a:chOff x="5747500" y="4195626"/>
            <a:chExt cx="6106273" cy="2091069"/>
          </a:xfrm>
        </p:grpSpPr>
        <p:pic>
          <p:nvPicPr>
            <p:cNvPr id="4" name="Immagine 3" descr="Immagine che contiene testo&#10;&#10;Descrizione generata automaticamente">
              <a:extLst>
                <a:ext uri="{FF2B5EF4-FFF2-40B4-BE49-F238E27FC236}">
                  <a16:creationId xmlns:a16="http://schemas.microsoft.com/office/drawing/2014/main" id="{FCF34C72-9C70-40A8-BFBD-3B5BEE07E375}"/>
                </a:ext>
              </a:extLst>
            </p:cNvPr>
            <p:cNvPicPr>
              <a:picLocks noChangeAspect="1"/>
            </p:cNvPicPr>
            <p:nvPr/>
          </p:nvPicPr>
          <p:blipFill rotWithShape="1">
            <a:blip r:embed="rId3"/>
            <a:srcRect l="5155" t="24120" r="6040" b="21816"/>
            <a:stretch/>
          </p:blipFill>
          <p:spPr>
            <a:xfrm>
              <a:off x="5747500" y="4195626"/>
              <a:ext cx="6106273" cy="2091069"/>
            </a:xfrm>
            <a:prstGeom prst="rect">
              <a:avLst/>
            </a:prstGeom>
          </p:spPr>
        </p:pic>
        <p:sp>
          <p:nvSpPr>
            <p:cNvPr id="5" name="Rettangolo 4">
              <a:extLst>
                <a:ext uri="{FF2B5EF4-FFF2-40B4-BE49-F238E27FC236}">
                  <a16:creationId xmlns:a16="http://schemas.microsoft.com/office/drawing/2014/main" id="{2928F8EB-CB37-4F30-96A7-86C55332407C}"/>
                </a:ext>
              </a:extLst>
            </p:cNvPr>
            <p:cNvSpPr/>
            <p:nvPr/>
          </p:nvSpPr>
          <p:spPr>
            <a:xfrm>
              <a:off x="7057415" y="4822666"/>
              <a:ext cx="462337" cy="12818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E12AAA0B-3A15-4CE2-ACDD-E80F6EA0C969}"/>
                </a:ext>
              </a:extLst>
            </p:cNvPr>
            <p:cNvSpPr/>
            <p:nvPr/>
          </p:nvSpPr>
          <p:spPr>
            <a:xfrm>
              <a:off x="9042649" y="4822665"/>
              <a:ext cx="462337" cy="12818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42CA301D-98D7-4B95-A051-71980EDB9AA6}"/>
                </a:ext>
              </a:extLst>
            </p:cNvPr>
            <p:cNvSpPr/>
            <p:nvPr/>
          </p:nvSpPr>
          <p:spPr>
            <a:xfrm>
              <a:off x="8832027" y="5863621"/>
              <a:ext cx="1116000" cy="1281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1" name="Connettore 6">
            <a:extLst>
              <a:ext uri="{FF2B5EF4-FFF2-40B4-BE49-F238E27FC236}">
                <a16:creationId xmlns:a16="http://schemas.microsoft.com/office/drawing/2014/main" id="{347DD3B6-BB6D-4EA5-BEAE-86769B5A30D5}"/>
              </a:ext>
            </a:extLst>
          </p:cNvPr>
          <p:cNvSpPr/>
          <p:nvPr/>
        </p:nvSpPr>
        <p:spPr>
          <a:xfrm>
            <a:off x="10802230" y="565854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spTree>
    <p:extLst>
      <p:ext uri="{BB962C8B-B14F-4D97-AF65-F5344CB8AC3E}">
        <p14:creationId xmlns:p14="http://schemas.microsoft.com/office/powerpoint/2010/main" val="861411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testo, screenshot, monitor, computer&#10;&#10;Descrizione generata automaticamente">
            <a:extLst>
              <a:ext uri="{FF2B5EF4-FFF2-40B4-BE49-F238E27FC236}">
                <a16:creationId xmlns:a16="http://schemas.microsoft.com/office/drawing/2014/main" id="{E61082D1-C9EF-4C06-A737-0DA4EB95C0E7}"/>
              </a:ext>
            </a:extLst>
          </p:cNvPr>
          <p:cNvPicPr>
            <a:picLocks noChangeAspect="1"/>
          </p:cNvPicPr>
          <p:nvPr/>
        </p:nvPicPr>
        <p:blipFill rotWithShape="1">
          <a:blip r:embed="rId2"/>
          <a:srcRect l="20381" t="28696" r="21413" b="21400"/>
          <a:stretch/>
        </p:blipFill>
        <p:spPr>
          <a:xfrm>
            <a:off x="6096001" y="2893234"/>
            <a:ext cx="5654855" cy="2727160"/>
          </a:xfrm>
          <a:prstGeom prst="rect">
            <a:avLst/>
          </a:prstGeom>
        </p:spPr>
      </p:pic>
      <p:grpSp>
        <p:nvGrpSpPr>
          <p:cNvPr id="13" name="Gruppo 12">
            <a:extLst>
              <a:ext uri="{FF2B5EF4-FFF2-40B4-BE49-F238E27FC236}">
                <a16:creationId xmlns:a16="http://schemas.microsoft.com/office/drawing/2014/main" id="{860449F5-6935-4390-9960-C1825E07FF1D}"/>
              </a:ext>
            </a:extLst>
          </p:cNvPr>
          <p:cNvGrpSpPr/>
          <p:nvPr/>
        </p:nvGrpSpPr>
        <p:grpSpPr>
          <a:xfrm>
            <a:off x="6096001" y="1381302"/>
            <a:ext cx="5664494" cy="1249748"/>
            <a:chOff x="6096001" y="1381302"/>
            <a:chExt cx="5664494" cy="1249748"/>
          </a:xfrm>
        </p:grpSpPr>
        <p:grpSp>
          <p:nvGrpSpPr>
            <p:cNvPr id="8" name="Gruppo 7">
              <a:extLst>
                <a:ext uri="{FF2B5EF4-FFF2-40B4-BE49-F238E27FC236}">
                  <a16:creationId xmlns:a16="http://schemas.microsoft.com/office/drawing/2014/main" id="{910D3E99-9771-46CE-A89C-913B354295C3}"/>
                </a:ext>
              </a:extLst>
            </p:cNvPr>
            <p:cNvGrpSpPr/>
            <p:nvPr/>
          </p:nvGrpSpPr>
          <p:grpSpPr>
            <a:xfrm>
              <a:off x="6096001" y="1381302"/>
              <a:ext cx="5664494" cy="1249748"/>
              <a:chOff x="6096001" y="1381302"/>
              <a:chExt cx="5664494" cy="1249748"/>
            </a:xfrm>
          </p:grpSpPr>
          <p:pic>
            <p:nvPicPr>
              <p:cNvPr id="5" name="Immagine 4" descr="Immagine che contiene testo, screenshot, monitor, computer&#10;&#10;Descrizione generata automaticamente">
                <a:extLst>
                  <a:ext uri="{FF2B5EF4-FFF2-40B4-BE49-F238E27FC236}">
                    <a16:creationId xmlns:a16="http://schemas.microsoft.com/office/drawing/2014/main" id="{E26A7D9A-F6AC-43B1-8F16-B754AECA69B4}"/>
                  </a:ext>
                </a:extLst>
              </p:cNvPr>
              <p:cNvPicPr>
                <a:picLocks noChangeAspect="1"/>
              </p:cNvPicPr>
              <p:nvPr/>
            </p:nvPicPr>
            <p:blipFill rotWithShape="1">
              <a:blip r:embed="rId3"/>
              <a:srcRect l="20046" t="11682" r="25430" b="76023"/>
              <a:stretch/>
            </p:blipFill>
            <p:spPr>
              <a:xfrm>
                <a:off x="6096001" y="1650359"/>
                <a:ext cx="5664494" cy="718506"/>
              </a:xfrm>
              <a:prstGeom prst="rect">
                <a:avLst/>
              </a:prstGeom>
            </p:spPr>
          </p:pic>
          <p:pic>
            <p:nvPicPr>
              <p:cNvPr id="4" name="Immagine 3" descr="Immagine che contiene testo, screenshot, monitor&#10;&#10;Descrizione generata automaticamente">
                <a:extLst>
                  <a:ext uri="{FF2B5EF4-FFF2-40B4-BE49-F238E27FC236}">
                    <a16:creationId xmlns:a16="http://schemas.microsoft.com/office/drawing/2014/main" id="{E4507C58-B9B0-4000-90E5-831222320764}"/>
                  </a:ext>
                </a:extLst>
              </p:cNvPr>
              <p:cNvPicPr>
                <a:picLocks noChangeAspect="1"/>
              </p:cNvPicPr>
              <p:nvPr/>
            </p:nvPicPr>
            <p:blipFill rotWithShape="1">
              <a:blip r:embed="rId4"/>
              <a:srcRect l="12501" t="34541" r="6874" b="31388"/>
              <a:stretch/>
            </p:blipFill>
            <p:spPr>
              <a:xfrm>
                <a:off x="6493057" y="1381302"/>
                <a:ext cx="5257799" cy="1249748"/>
              </a:xfrm>
              <a:prstGeom prst="rect">
                <a:avLst/>
              </a:prstGeom>
            </p:spPr>
          </p:pic>
        </p:grpSp>
        <p:sp>
          <p:nvSpPr>
            <p:cNvPr id="9" name="Rettangolo 8">
              <a:extLst>
                <a:ext uri="{FF2B5EF4-FFF2-40B4-BE49-F238E27FC236}">
                  <a16:creationId xmlns:a16="http://schemas.microsoft.com/office/drawing/2014/main" id="{0692EA29-8FF5-441D-9E36-1F5F0016287E}"/>
                </a:ext>
              </a:extLst>
            </p:cNvPr>
            <p:cNvSpPr/>
            <p:nvPr/>
          </p:nvSpPr>
          <p:spPr>
            <a:xfrm>
              <a:off x="8674554" y="2110468"/>
              <a:ext cx="963385" cy="93889"/>
            </a:xfrm>
            <a:prstGeom prst="rect">
              <a:avLst/>
            </a:prstGeom>
            <a:solidFill>
              <a:srgbClr val="166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21</a:t>
            </a:fld>
            <a:endParaRPr lang="it-IT" dirty="0"/>
          </a:p>
        </p:txBody>
      </p:sp>
      <p:sp>
        <p:nvSpPr>
          <p:cNvPr id="25" name="Rettangolo 24">
            <a:extLst>
              <a:ext uri="{FF2B5EF4-FFF2-40B4-BE49-F238E27FC236}">
                <a16:creationId xmlns:a16="http://schemas.microsoft.com/office/drawing/2014/main" id="{EDC1D7E6-9D47-4CF9-933C-DF1691761936}"/>
              </a:ext>
            </a:extLst>
          </p:cNvPr>
          <p:cNvSpPr/>
          <p:nvPr/>
        </p:nvSpPr>
        <p:spPr>
          <a:xfrm>
            <a:off x="338227" y="1467612"/>
            <a:ext cx="5185373" cy="5386090"/>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Per poter proseguire con la Prescrizione è necessario inserire o confermare i dati di Consegna indicati dall’assistito: qualora tali dati siano diversi da quelli di Domicilio indicati dal paziente (visibili passando con il cursore sul campo ’’Consegna diversa da Domicilio’’ (1) ), mettere la spunta a ‘’Consegna diversa da Domicilio’’ (2) e si aprirà un nuovo spazio (3) in cui poter inserire manualmente i dati relativi alla consegna: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Nazione Consegna (bloccato a Italia, non si può erogare ossigeno all’estero)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Regione Consegna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Provincia Consegna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Comune Consegna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CAP Consegna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Indirizzo Consegna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Descrizione addizionale Consegna (campo testuale in cui poter inserire ulteriori specifiche riguardo la Consegna).</a:t>
            </a:r>
          </a:p>
          <a:p>
            <a:pPr algn="just">
              <a:spcBef>
                <a:spcPts val="300"/>
              </a:spcBef>
              <a:spcAft>
                <a:spcPts val="300"/>
              </a:spcAft>
            </a:pPr>
            <a:endParaRPr lang="it-IT" sz="1600" dirty="0">
              <a:solidFill>
                <a:schemeClr val="bg2">
                  <a:lumMod val="10000"/>
                </a:schemeClr>
              </a:solidFill>
            </a:endParaRPr>
          </a:p>
        </p:txBody>
      </p:sp>
      <p:sp>
        <p:nvSpPr>
          <p:cNvPr id="26" name="Rettangolo 25">
            <a:extLst>
              <a:ext uri="{FF2B5EF4-FFF2-40B4-BE49-F238E27FC236}">
                <a16:creationId xmlns:a16="http://schemas.microsoft.com/office/drawing/2014/main" id="{F67C8718-E7EC-48F4-84E6-A799F8B2720C}"/>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latin typeface="+mj-lt"/>
              </a:rPr>
              <a:t>Inserimento di un Piano Terapeutico (4/8)</a:t>
            </a:r>
          </a:p>
        </p:txBody>
      </p:sp>
      <p:sp>
        <p:nvSpPr>
          <p:cNvPr id="6" name="Connettore 6">
            <a:extLst>
              <a:ext uri="{FF2B5EF4-FFF2-40B4-BE49-F238E27FC236}">
                <a16:creationId xmlns:a16="http://schemas.microsoft.com/office/drawing/2014/main" id="{CF29B270-7193-436F-AF31-37B067A4764B}"/>
              </a:ext>
            </a:extLst>
          </p:cNvPr>
          <p:cNvSpPr/>
          <p:nvPr/>
        </p:nvSpPr>
        <p:spPr>
          <a:xfrm>
            <a:off x="6808664" y="330112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sp>
        <p:nvSpPr>
          <p:cNvPr id="7" name="Connettore 6">
            <a:extLst>
              <a:ext uri="{FF2B5EF4-FFF2-40B4-BE49-F238E27FC236}">
                <a16:creationId xmlns:a16="http://schemas.microsoft.com/office/drawing/2014/main" id="{6C333A75-89C5-414B-B668-879B75688DFB}"/>
              </a:ext>
            </a:extLst>
          </p:cNvPr>
          <p:cNvSpPr/>
          <p:nvPr/>
        </p:nvSpPr>
        <p:spPr>
          <a:xfrm>
            <a:off x="6808664" y="242192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10" name="Connettore 9">
            <a:extLst>
              <a:ext uri="{FF2B5EF4-FFF2-40B4-BE49-F238E27FC236}">
                <a16:creationId xmlns:a16="http://schemas.microsoft.com/office/drawing/2014/main" id="{75F40AAC-112B-46C3-AD21-DE7037A79A8B}"/>
              </a:ext>
            </a:extLst>
          </p:cNvPr>
          <p:cNvSpPr/>
          <p:nvPr/>
        </p:nvSpPr>
        <p:spPr>
          <a:xfrm>
            <a:off x="9728045" y="142686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Tree>
    <p:extLst>
      <p:ext uri="{BB962C8B-B14F-4D97-AF65-F5344CB8AC3E}">
        <p14:creationId xmlns:p14="http://schemas.microsoft.com/office/powerpoint/2010/main" val="2040378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a:extLst>
              <a:ext uri="{FF2B5EF4-FFF2-40B4-BE49-F238E27FC236}">
                <a16:creationId xmlns:a16="http://schemas.microsoft.com/office/drawing/2014/main" id="{281543E0-1E3A-4F60-90EA-B1FF84FECE61}"/>
              </a:ext>
            </a:extLst>
          </p:cNvPr>
          <p:cNvGrpSpPr/>
          <p:nvPr/>
        </p:nvGrpSpPr>
        <p:grpSpPr>
          <a:xfrm>
            <a:off x="6624731" y="1115021"/>
            <a:ext cx="4835086" cy="4985834"/>
            <a:chOff x="6696839" y="1106755"/>
            <a:chExt cx="4835086" cy="4985834"/>
          </a:xfrm>
        </p:grpSpPr>
        <p:pic>
          <p:nvPicPr>
            <p:cNvPr id="13" name="Immagine 12" descr="Immagine che contiene testo, screenshot, computer, portatile&#10;&#10;Descrizione generata automaticamente">
              <a:extLst>
                <a:ext uri="{FF2B5EF4-FFF2-40B4-BE49-F238E27FC236}">
                  <a16:creationId xmlns:a16="http://schemas.microsoft.com/office/drawing/2014/main" id="{86C92711-56E5-488C-A160-3E6FD236C7BA}"/>
                </a:ext>
              </a:extLst>
            </p:cNvPr>
            <p:cNvPicPr>
              <a:picLocks noChangeAspect="1"/>
            </p:cNvPicPr>
            <p:nvPr/>
          </p:nvPicPr>
          <p:blipFill rotWithShape="1">
            <a:blip r:embed="rId2"/>
            <a:srcRect l="14837" t="16994" r="17134" b="12464"/>
            <a:stretch/>
          </p:blipFill>
          <p:spPr>
            <a:xfrm>
              <a:off x="6704644" y="1106755"/>
              <a:ext cx="4755173" cy="2773547"/>
            </a:xfrm>
            <a:prstGeom prst="rect">
              <a:avLst/>
            </a:prstGeom>
          </p:spPr>
        </p:pic>
        <p:pic>
          <p:nvPicPr>
            <p:cNvPr id="17" name="Immagine 16" descr="Immagine che contiene testo, screenshot, computer, portatile&#10;&#10;Descrizione generata automaticamente">
              <a:extLst>
                <a:ext uri="{FF2B5EF4-FFF2-40B4-BE49-F238E27FC236}">
                  <a16:creationId xmlns:a16="http://schemas.microsoft.com/office/drawing/2014/main" id="{F76052BA-0C4B-415C-BB1F-B68B26906FB9}"/>
                </a:ext>
              </a:extLst>
            </p:cNvPr>
            <p:cNvPicPr>
              <a:picLocks noChangeAspect="1"/>
            </p:cNvPicPr>
            <p:nvPr/>
          </p:nvPicPr>
          <p:blipFill rotWithShape="1">
            <a:blip r:embed="rId3"/>
            <a:srcRect l="15974" t="21539" r="17127" b="40291"/>
            <a:stretch/>
          </p:blipFill>
          <p:spPr>
            <a:xfrm>
              <a:off x="6788426" y="3900748"/>
              <a:ext cx="4671391" cy="1499233"/>
            </a:xfrm>
            <a:prstGeom prst="rect">
              <a:avLst/>
            </a:prstGeom>
          </p:spPr>
        </p:pic>
        <p:pic>
          <p:nvPicPr>
            <p:cNvPr id="20" name="Immagine 19">
              <a:extLst>
                <a:ext uri="{FF2B5EF4-FFF2-40B4-BE49-F238E27FC236}">
                  <a16:creationId xmlns:a16="http://schemas.microsoft.com/office/drawing/2014/main" id="{343A16C3-8394-402E-8B75-75647CB14F37}"/>
                </a:ext>
              </a:extLst>
            </p:cNvPr>
            <p:cNvPicPr>
              <a:picLocks noChangeAspect="1"/>
            </p:cNvPicPr>
            <p:nvPr/>
          </p:nvPicPr>
          <p:blipFill rotWithShape="1">
            <a:blip r:embed="rId4"/>
            <a:srcRect l="14674" t="48841" r="16032" b="34548"/>
            <a:stretch/>
          </p:blipFill>
          <p:spPr>
            <a:xfrm>
              <a:off x="6696839" y="5440630"/>
              <a:ext cx="4835086" cy="651959"/>
            </a:xfrm>
            <a:prstGeom prst="rect">
              <a:avLst/>
            </a:prstGeom>
          </p:spPr>
        </p:pic>
      </p:gr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22</a:t>
            </a:fld>
            <a:endParaRPr lang="it-IT" dirty="0"/>
          </a:p>
        </p:txBody>
      </p:sp>
      <p:sp>
        <p:nvSpPr>
          <p:cNvPr id="36" name="Connettore 6">
            <a:extLst>
              <a:ext uri="{FF2B5EF4-FFF2-40B4-BE49-F238E27FC236}">
                <a16:creationId xmlns:a16="http://schemas.microsoft.com/office/drawing/2014/main" id="{488277F3-83BD-4E80-BF0B-EFFF41805770}"/>
              </a:ext>
            </a:extLst>
          </p:cNvPr>
          <p:cNvSpPr/>
          <p:nvPr/>
        </p:nvSpPr>
        <p:spPr>
          <a:xfrm>
            <a:off x="9345566" y="107437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8" name="Rettangolo 7">
            <a:extLst>
              <a:ext uri="{FF2B5EF4-FFF2-40B4-BE49-F238E27FC236}">
                <a16:creationId xmlns:a16="http://schemas.microsoft.com/office/drawing/2014/main" id="{C38C213D-B04A-4958-8019-95D0CEB2391A}"/>
              </a:ext>
            </a:extLst>
          </p:cNvPr>
          <p:cNvSpPr/>
          <p:nvPr/>
        </p:nvSpPr>
        <p:spPr>
          <a:xfrm>
            <a:off x="338227" y="1477137"/>
            <a:ext cx="5392153" cy="3262432"/>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Una volta completata la parte relativa ai dati di Consegna si devono inserire i dati relativi alla Prescrizione di Ossigenoterapia Domiciliare: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‘’Dati Diagnosi’’ (1)</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‘’Dati Prescrizione’’ (2)</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‘’Dati Validità Terapia’’ (3)</a:t>
            </a:r>
          </a:p>
          <a:p>
            <a:pPr algn="just">
              <a:spcBef>
                <a:spcPts val="300"/>
              </a:spcBef>
              <a:spcAft>
                <a:spcPts val="300"/>
              </a:spcAft>
            </a:pPr>
            <a:r>
              <a:rPr lang="it-IT" sz="1600" u="sng" dirty="0">
                <a:solidFill>
                  <a:schemeClr val="bg2">
                    <a:lumMod val="10000"/>
                  </a:schemeClr>
                </a:solidFill>
              </a:rPr>
              <a:t>I campi obbligatori da inserire sono contrassegnati con *</a:t>
            </a:r>
          </a:p>
          <a:p>
            <a:pPr algn="just">
              <a:spcBef>
                <a:spcPts val="300"/>
              </a:spcBef>
              <a:spcAft>
                <a:spcPts val="300"/>
              </a:spcAft>
            </a:pPr>
            <a:r>
              <a:rPr lang="it-IT" sz="1600" u="sng" dirty="0">
                <a:solidFill>
                  <a:schemeClr val="bg2">
                    <a:lumMod val="10000"/>
                  </a:schemeClr>
                </a:solidFill>
              </a:rPr>
              <a:t>L’apice  ?  dà invece un suggerimento sulla compilazione del campo in questione oppure fornisce ulteriori dettagli sui campi calcolati</a:t>
            </a:r>
          </a:p>
          <a:p>
            <a:pPr algn="just">
              <a:spcBef>
                <a:spcPts val="300"/>
              </a:spcBef>
              <a:spcAft>
                <a:spcPts val="300"/>
              </a:spcAft>
            </a:pPr>
            <a:endParaRPr lang="it-IT" sz="1600" u="sng" dirty="0">
              <a:solidFill>
                <a:schemeClr val="bg2">
                  <a:lumMod val="10000"/>
                </a:schemeClr>
              </a:solidFill>
            </a:endParaRPr>
          </a:p>
        </p:txBody>
      </p:sp>
      <p:sp>
        <p:nvSpPr>
          <p:cNvPr id="9" name="Rettangolo 8">
            <a:extLst>
              <a:ext uri="{FF2B5EF4-FFF2-40B4-BE49-F238E27FC236}">
                <a16:creationId xmlns:a16="http://schemas.microsoft.com/office/drawing/2014/main" id="{BA9E4BB5-3EB1-4754-8B82-4176090DAC9B}"/>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latin typeface="+mj-lt"/>
              </a:rPr>
              <a:t>Inserimento di un Piano Terapeutico (5/8)</a:t>
            </a:r>
          </a:p>
        </p:txBody>
      </p:sp>
      <p:sp>
        <p:nvSpPr>
          <p:cNvPr id="3" name="Ovale 2">
            <a:extLst>
              <a:ext uri="{FF2B5EF4-FFF2-40B4-BE49-F238E27FC236}">
                <a16:creationId xmlns:a16="http://schemas.microsoft.com/office/drawing/2014/main" id="{202C8297-1D3F-4A07-B4CF-3C1A8EA45A21}"/>
              </a:ext>
            </a:extLst>
          </p:cNvPr>
          <p:cNvSpPr/>
          <p:nvPr/>
        </p:nvSpPr>
        <p:spPr>
          <a:xfrm>
            <a:off x="1151555" y="3634081"/>
            <a:ext cx="192947" cy="192173"/>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onnettore 6">
            <a:extLst>
              <a:ext uri="{FF2B5EF4-FFF2-40B4-BE49-F238E27FC236}">
                <a16:creationId xmlns:a16="http://schemas.microsoft.com/office/drawing/2014/main" id="{944B7130-AF6B-4590-BA55-4F21FB71A8CE}"/>
              </a:ext>
            </a:extLst>
          </p:cNvPr>
          <p:cNvSpPr/>
          <p:nvPr/>
        </p:nvSpPr>
        <p:spPr>
          <a:xfrm>
            <a:off x="9345566" y="388856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15" name="Connettore 6">
            <a:extLst>
              <a:ext uri="{FF2B5EF4-FFF2-40B4-BE49-F238E27FC236}">
                <a16:creationId xmlns:a16="http://schemas.microsoft.com/office/drawing/2014/main" id="{6B74B09C-500A-4C14-9F8C-EBB54CA4535D}"/>
              </a:ext>
            </a:extLst>
          </p:cNvPr>
          <p:cNvSpPr/>
          <p:nvPr/>
        </p:nvSpPr>
        <p:spPr>
          <a:xfrm>
            <a:off x="9403765" y="543593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spTree>
    <p:extLst>
      <p:ext uri="{BB962C8B-B14F-4D97-AF65-F5344CB8AC3E}">
        <p14:creationId xmlns:p14="http://schemas.microsoft.com/office/powerpoint/2010/main" val="147333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10;&#10;Descrizione generata automaticamente">
            <a:extLst>
              <a:ext uri="{FF2B5EF4-FFF2-40B4-BE49-F238E27FC236}">
                <a16:creationId xmlns:a16="http://schemas.microsoft.com/office/drawing/2014/main" id="{3E77C7EF-AEC8-4B88-A134-C208A9BF61FE}"/>
              </a:ext>
            </a:extLst>
          </p:cNvPr>
          <p:cNvPicPr>
            <a:picLocks noChangeAspect="1"/>
          </p:cNvPicPr>
          <p:nvPr/>
        </p:nvPicPr>
        <p:blipFill rotWithShape="1">
          <a:blip r:embed="rId2"/>
          <a:srcRect l="13976" t="19002" r="19508" b="29938"/>
          <a:stretch/>
        </p:blipFill>
        <p:spPr>
          <a:xfrm>
            <a:off x="6096001" y="2844932"/>
            <a:ext cx="5317734" cy="2296183"/>
          </a:xfrm>
          <a:prstGeom prst="rect">
            <a:avLst/>
          </a:prstGeom>
        </p:spPr>
      </p:pic>
      <p:pic>
        <p:nvPicPr>
          <p:cNvPr id="17" name="Immagine 16">
            <a:extLst>
              <a:ext uri="{FF2B5EF4-FFF2-40B4-BE49-F238E27FC236}">
                <a16:creationId xmlns:a16="http://schemas.microsoft.com/office/drawing/2014/main" id="{EA7BB8D0-4969-4DB4-91C2-02E81B1EDB94}"/>
              </a:ext>
            </a:extLst>
          </p:cNvPr>
          <p:cNvPicPr>
            <a:picLocks noChangeAspect="1"/>
          </p:cNvPicPr>
          <p:nvPr/>
        </p:nvPicPr>
        <p:blipFill rotWithShape="1">
          <a:blip r:embed="rId3"/>
          <a:srcRect l="13931" t="18490" r="19561" b="59966"/>
          <a:stretch/>
        </p:blipFill>
        <p:spPr>
          <a:xfrm>
            <a:off x="6096002" y="1547113"/>
            <a:ext cx="5317734" cy="1086754"/>
          </a:xfrm>
          <a:prstGeom prst="rect">
            <a:avLst/>
          </a:prstGeom>
        </p:spPr>
      </p:pic>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23</a:t>
            </a:fld>
            <a:endParaRPr lang="it-IT" dirty="0"/>
          </a:p>
        </p:txBody>
      </p:sp>
      <p:sp>
        <p:nvSpPr>
          <p:cNvPr id="8" name="Rettangolo 7">
            <a:extLst>
              <a:ext uri="{FF2B5EF4-FFF2-40B4-BE49-F238E27FC236}">
                <a16:creationId xmlns:a16="http://schemas.microsoft.com/office/drawing/2014/main" id="{C38C213D-B04A-4958-8019-95D0CEB2391A}"/>
              </a:ext>
            </a:extLst>
          </p:cNvPr>
          <p:cNvSpPr/>
          <p:nvPr/>
        </p:nvSpPr>
        <p:spPr>
          <a:xfrm>
            <a:off x="338227" y="1505712"/>
            <a:ext cx="5392153" cy="4909036"/>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Durante la compilazione dei ‘’Dati Diagnosi’’, sulla base dei campi inseriti è </a:t>
            </a:r>
            <a:r>
              <a:rPr lang="it-IT" sz="1600" u="sng" dirty="0">
                <a:solidFill>
                  <a:schemeClr val="bg2">
                    <a:lumMod val="10000"/>
                  </a:schemeClr>
                </a:solidFill>
              </a:rPr>
              <a:t>obbligatorio</a:t>
            </a:r>
            <a:r>
              <a:rPr lang="it-IT" sz="1600" dirty="0">
                <a:solidFill>
                  <a:schemeClr val="bg2">
                    <a:lumMod val="10000"/>
                  </a:schemeClr>
                </a:solidFill>
              </a:rPr>
              <a:t> assegnare al paziente uno o più ‘’Esami Strumentali’’; una volta selezionato l’esame comparirà una sezione composta da:</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 una finestra in cui inserire i dati richiesti per tale esame (ad es. ‘’Esame Saturimetria’’) (1)</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 una finestra in cui è possibile scegliere il tipo di Device correlato all’esame scelto (ad es. DATI DI RILEVAZIONE FLUSSI OSSIGENO(OLT / OBT) (2).</a:t>
            </a:r>
          </a:p>
          <a:p>
            <a:pPr algn="just">
              <a:spcBef>
                <a:spcPts val="300"/>
              </a:spcBef>
              <a:spcAft>
                <a:spcPts val="300"/>
              </a:spcAft>
            </a:pPr>
            <a:r>
              <a:rPr lang="it-IT" sz="1600" u="sng" dirty="0">
                <a:solidFill>
                  <a:schemeClr val="bg2">
                    <a:lumMod val="10000"/>
                  </a:schemeClr>
                </a:solidFill>
              </a:rPr>
              <a:t>Comparirà una sezione dedicata per ogni Esame Strumentale selezionato.</a:t>
            </a:r>
          </a:p>
          <a:p>
            <a:pPr algn="just">
              <a:spcBef>
                <a:spcPts val="300"/>
              </a:spcBef>
              <a:spcAft>
                <a:spcPts val="300"/>
              </a:spcAft>
            </a:pPr>
            <a:r>
              <a:rPr lang="it-IT" sz="1600" dirty="0">
                <a:solidFill>
                  <a:schemeClr val="bg2">
                    <a:lumMod val="10000"/>
                  </a:schemeClr>
                </a:solidFill>
              </a:rPr>
              <a:t>Qualora venissero scelti più Esami Strumentali, nella sezione ‘’Dati Prescrizione’’ comparirà un box ‘’Legenda Combinazioni Devices’’ con la lista di tutte le combinazioni di Device possibili.</a:t>
            </a:r>
            <a:endParaRPr lang="it-IT" sz="1600" u="sng" dirty="0">
              <a:solidFill>
                <a:schemeClr val="bg2">
                  <a:lumMod val="10000"/>
                </a:schemeClr>
              </a:solidFill>
            </a:endParaRPr>
          </a:p>
          <a:p>
            <a:pPr algn="just">
              <a:spcBef>
                <a:spcPts val="300"/>
              </a:spcBef>
              <a:spcAft>
                <a:spcPts val="300"/>
              </a:spcAft>
            </a:pPr>
            <a:r>
              <a:rPr lang="it-IT" sz="1600" dirty="0">
                <a:solidFill>
                  <a:schemeClr val="bg2">
                    <a:lumMod val="10000"/>
                  </a:schemeClr>
                </a:solidFill>
              </a:rPr>
              <a:t>Dopo aver selezionato il tipo device è obbligatorio selezionare il tipo di ‘’Interfaccia su indicazione specialistica’’  tra quelle disponibili (3).</a:t>
            </a:r>
          </a:p>
        </p:txBody>
      </p:sp>
      <p:sp>
        <p:nvSpPr>
          <p:cNvPr id="9" name="Rettangolo 8">
            <a:extLst>
              <a:ext uri="{FF2B5EF4-FFF2-40B4-BE49-F238E27FC236}">
                <a16:creationId xmlns:a16="http://schemas.microsoft.com/office/drawing/2014/main" id="{BA9E4BB5-3EB1-4754-8B82-4176090DAC9B}"/>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latin typeface="+mj-lt"/>
              </a:rPr>
              <a:t>Inserimento di un Piano Terapeutico (6/8)</a:t>
            </a:r>
          </a:p>
        </p:txBody>
      </p:sp>
      <p:sp>
        <p:nvSpPr>
          <p:cNvPr id="14" name="Connettore 6">
            <a:extLst>
              <a:ext uri="{FF2B5EF4-FFF2-40B4-BE49-F238E27FC236}">
                <a16:creationId xmlns:a16="http://schemas.microsoft.com/office/drawing/2014/main" id="{944B7130-AF6B-4590-BA55-4F21FB71A8CE}"/>
              </a:ext>
            </a:extLst>
          </p:cNvPr>
          <p:cNvSpPr/>
          <p:nvPr/>
        </p:nvSpPr>
        <p:spPr>
          <a:xfrm>
            <a:off x="9766200" y="384910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36" name="Connettore 6">
            <a:extLst>
              <a:ext uri="{FF2B5EF4-FFF2-40B4-BE49-F238E27FC236}">
                <a16:creationId xmlns:a16="http://schemas.microsoft.com/office/drawing/2014/main" id="{488277F3-83BD-4E80-BF0B-EFFF41805770}"/>
              </a:ext>
            </a:extLst>
          </p:cNvPr>
          <p:cNvSpPr/>
          <p:nvPr/>
        </p:nvSpPr>
        <p:spPr>
          <a:xfrm>
            <a:off x="9484228" y="168122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pic>
        <p:nvPicPr>
          <p:cNvPr id="4" name="Immagine 3">
            <a:extLst>
              <a:ext uri="{FF2B5EF4-FFF2-40B4-BE49-F238E27FC236}">
                <a16:creationId xmlns:a16="http://schemas.microsoft.com/office/drawing/2014/main" id="{FA58BD4B-3F8E-1365-FF47-96DF063A722D}"/>
              </a:ext>
            </a:extLst>
          </p:cNvPr>
          <p:cNvPicPr>
            <a:picLocks noChangeAspect="1"/>
          </p:cNvPicPr>
          <p:nvPr/>
        </p:nvPicPr>
        <p:blipFill rotWithShape="1">
          <a:blip r:embed="rId4"/>
          <a:srcRect r="27394"/>
          <a:stretch/>
        </p:blipFill>
        <p:spPr>
          <a:xfrm>
            <a:off x="7102200" y="4845836"/>
            <a:ext cx="1934224" cy="714952"/>
          </a:xfrm>
          <a:prstGeom prst="rect">
            <a:avLst/>
          </a:prstGeom>
        </p:spPr>
      </p:pic>
      <p:sp>
        <p:nvSpPr>
          <p:cNvPr id="5" name="Connettore 6">
            <a:extLst>
              <a:ext uri="{FF2B5EF4-FFF2-40B4-BE49-F238E27FC236}">
                <a16:creationId xmlns:a16="http://schemas.microsoft.com/office/drawing/2014/main" id="{5C4149FB-C58B-88E6-5D3B-430BBC2559A4}"/>
              </a:ext>
            </a:extLst>
          </p:cNvPr>
          <p:cNvSpPr/>
          <p:nvPr/>
        </p:nvSpPr>
        <p:spPr>
          <a:xfrm>
            <a:off x="8610600" y="534478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pic>
        <p:nvPicPr>
          <p:cNvPr id="10" name="Immagine 9">
            <a:extLst>
              <a:ext uri="{FF2B5EF4-FFF2-40B4-BE49-F238E27FC236}">
                <a16:creationId xmlns:a16="http://schemas.microsoft.com/office/drawing/2014/main" id="{2BDAD069-82C8-B4BF-0481-83753E834AB8}"/>
              </a:ext>
            </a:extLst>
          </p:cNvPr>
          <p:cNvPicPr>
            <a:picLocks noChangeAspect="1"/>
          </p:cNvPicPr>
          <p:nvPr/>
        </p:nvPicPr>
        <p:blipFill>
          <a:blip r:embed="rId5"/>
          <a:stretch>
            <a:fillRect/>
          </a:stretch>
        </p:blipFill>
        <p:spPr>
          <a:xfrm>
            <a:off x="8906550" y="4949439"/>
            <a:ext cx="1155355" cy="987238"/>
          </a:xfrm>
          <a:prstGeom prst="rect">
            <a:avLst/>
          </a:prstGeom>
        </p:spPr>
      </p:pic>
    </p:spTree>
    <p:extLst>
      <p:ext uri="{BB962C8B-B14F-4D97-AF65-F5344CB8AC3E}">
        <p14:creationId xmlns:p14="http://schemas.microsoft.com/office/powerpoint/2010/main" val="204839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709828F-1577-2EBD-706B-9F25D65AB1B8}"/>
              </a:ext>
            </a:extLst>
          </p:cNvPr>
          <p:cNvPicPr>
            <a:picLocks noChangeAspect="1"/>
          </p:cNvPicPr>
          <p:nvPr/>
        </p:nvPicPr>
        <p:blipFill>
          <a:blip r:embed="rId2"/>
          <a:stretch>
            <a:fillRect/>
          </a:stretch>
        </p:blipFill>
        <p:spPr>
          <a:xfrm>
            <a:off x="6501442" y="1437033"/>
            <a:ext cx="4218315" cy="4426057"/>
          </a:xfrm>
          <a:prstGeom prst="rect">
            <a:avLst/>
          </a:prstGeom>
        </p:spPr>
      </p:pic>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24</a:t>
            </a:fld>
            <a:endParaRPr lang="it-IT" dirty="0"/>
          </a:p>
        </p:txBody>
      </p:sp>
      <p:sp>
        <p:nvSpPr>
          <p:cNvPr id="8" name="Rettangolo 7">
            <a:extLst>
              <a:ext uri="{FF2B5EF4-FFF2-40B4-BE49-F238E27FC236}">
                <a16:creationId xmlns:a16="http://schemas.microsoft.com/office/drawing/2014/main" id="{C38C213D-B04A-4958-8019-95D0CEB2391A}"/>
              </a:ext>
            </a:extLst>
          </p:cNvPr>
          <p:cNvSpPr/>
          <p:nvPr/>
        </p:nvSpPr>
        <p:spPr>
          <a:xfrm>
            <a:off x="338227" y="1505712"/>
            <a:ext cx="5392153" cy="4508927"/>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Una volta scelto il Device, si popolerà la sezione con i campi relativi al Device scelto (se valorizzati precedentemente) (1): sulla base della prescrizione selezionata verranno calcolati automaticamente dalla Piattaforma i dati relativi al consumo di ossigeno per l’esame in questione (2).</a:t>
            </a:r>
          </a:p>
          <a:p>
            <a:pPr algn="just">
              <a:spcBef>
                <a:spcPts val="300"/>
              </a:spcBef>
              <a:spcAft>
                <a:spcPts val="300"/>
              </a:spcAft>
            </a:pPr>
            <a:r>
              <a:rPr lang="it-IT" sz="1600" dirty="0">
                <a:solidFill>
                  <a:schemeClr val="bg2">
                    <a:lumMod val="10000"/>
                  </a:schemeClr>
                </a:solidFill>
              </a:rPr>
              <a:t>Sulla base dei valori inseriti per gli Esami Strumentali e i Device scelti, si popolerà automaticamente la sezione relativa al consumo totale di ossigeno previsto per tale Piano Terapeutico con l’indicazione del totale del numero di Bombole di Ossigeno Liquido da utilizzare, con il relativo formato (3).</a:t>
            </a:r>
          </a:p>
          <a:p>
            <a:pPr algn="just">
              <a:spcBef>
                <a:spcPts val="300"/>
              </a:spcBef>
              <a:spcAft>
                <a:spcPts val="300"/>
              </a:spcAft>
            </a:pPr>
            <a:r>
              <a:rPr lang="it-IT" sz="1600" dirty="0">
                <a:solidFill>
                  <a:schemeClr val="bg2">
                    <a:lumMod val="10000"/>
                  </a:schemeClr>
                </a:solidFill>
                <a:highlight>
                  <a:srgbClr val="FFFFFF"/>
                </a:highlight>
              </a:rPr>
              <a:t>Avvisato il paziente circa l'informativa sul rischio e la sicurezza (che arriverà all'indirizzo e-mail inserito nella schermata di presa in carico), mettere la spunta al relativo flag per poter proseguire (4).</a:t>
            </a:r>
          </a:p>
          <a:p>
            <a:pPr algn="just">
              <a:spcBef>
                <a:spcPts val="300"/>
              </a:spcBef>
              <a:spcAft>
                <a:spcPts val="300"/>
              </a:spcAft>
            </a:pPr>
            <a:r>
              <a:rPr lang="it-IT" sz="1600" dirty="0">
                <a:solidFill>
                  <a:schemeClr val="bg2">
                    <a:lumMod val="10000"/>
                  </a:schemeClr>
                </a:solidFill>
                <a:highlight>
                  <a:srgbClr val="FFFFFF"/>
                </a:highlight>
              </a:rPr>
              <a:t>Premere infine ‘’ Salva’’ (5).</a:t>
            </a:r>
          </a:p>
        </p:txBody>
      </p:sp>
      <p:sp>
        <p:nvSpPr>
          <p:cNvPr id="9" name="Rettangolo 8">
            <a:extLst>
              <a:ext uri="{FF2B5EF4-FFF2-40B4-BE49-F238E27FC236}">
                <a16:creationId xmlns:a16="http://schemas.microsoft.com/office/drawing/2014/main" id="{BA9E4BB5-3EB1-4754-8B82-4176090DAC9B}"/>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latin typeface="+mj-lt"/>
              </a:rPr>
              <a:t>Inserimento di un Piano Terapeutico (7/8)</a:t>
            </a:r>
          </a:p>
        </p:txBody>
      </p:sp>
      <p:sp>
        <p:nvSpPr>
          <p:cNvPr id="14" name="Connettore 6">
            <a:extLst>
              <a:ext uri="{FF2B5EF4-FFF2-40B4-BE49-F238E27FC236}">
                <a16:creationId xmlns:a16="http://schemas.microsoft.com/office/drawing/2014/main" id="{944B7130-AF6B-4590-BA55-4F21FB71A8CE}"/>
              </a:ext>
            </a:extLst>
          </p:cNvPr>
          <p:cNvSpPr/>
          <p:nvPr/>
        </p:nvSpPr>
        <p:spPr>
          <a:xfrm>
            <a:off x="8543952" y="335934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15" name="Connettore 6">
            <a:extLst>
              <a:ext uri="{FF2B5EF4-FFF2-40B4-BE49-F238E27FC236}">
                <a16:creationId xmlns:a16="http://schemas.microsoft.com/office/drawing/2014/main" id="{6B74B09C-500A-4C14-9F8C-EBB54CA4535D}"/>
              </a:ext>
            </a:extLst>
          </p:cNvPr>
          <p:cNvSpPr/>
          <p:nvPr/>
        </p:nvSpPr>
        <p:spPr>
          <a:xfrm>
            <a:off x="9668946" y="333102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sp>
        <p:nvSpPr>
          <p:cNvPr id="16" name="Connettore 6">
            <a:extLst>
              <a:ext uri="{FF2B5EF4-FFF2-40B4-BE49-F238E27FC236}">
                <a16:creationId xmlns:a16="http://schemas.microsoft.com/office/drawing/2014/main" id="{CEBA2A3D-DBEC-4BD0-B2DD-0D211BB3F6DE}"/>
              </a:ext>
            </a:extLst>
          </p:cNvPr>
          <p:cNvSpPr/>
          <p:nvPr/>
        </p:nvSpPr>
        <p:spPr>
          <a:xfrm>
            <a:off x="6714512" y="520496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4</a:t>
            </a:r>
          </a:p>
        </p:txBody>
      </p:sp>
      <p:sp>
        <p:nvSpPr>
          <p:cNvPr id="36" name="Connettore 6">
            <a:extLst>
              <a:ext uri="{FF2B5EF4-FFF2-40B4-BE49-F238E27FC236}">
                <a16:creationId xmlns:a16="http://schemas.microsoft.com/office/drawing/2014/main" id="{488277F3-83BD-4E80-BF0B-EFFF41805770}"/>
              </a:ext>
            </a:extLst>
          </p:cNvPr>
          <p:cNvSpPr/>
          <p:nvPr/>
        </p:nvSpPr>
        <p:spPr>
          <a:xfrm>
            <a:off x="6930512" y="150571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18" name="Connettore 6">
            <a:extLst>
              <a:ext uri="{FF2B5EF4-FFF2-40B4-BE49-F238E27FC236}">
                <a16:creationId xmlns:a16="http://schemas.microsoft.com/office/drawing/2014/main" id="{5402E614-788A-4738-9264-3B9405380894}"/>
              </a:ext>
            </a:extLst>
          </p:cNvPr>
          <p:cNvSpPr/>
          <p:nvPr/>
        </p:nvSpPr>
        <p:spPr>
          <a:xfrm>
            <a:off x="10888497" y="546536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5</a:t>
            </a:r>
          </a:p>
        </p:txBody>
      </p:sp>
    </p:spTree>
    <p:extLst>
      <p:ext uri="{BB962C8B-B14F-4D97-AF65-F5344CB8AC3E}">
        <p14:creationId xmlns:p14="http://schemas.microsoft.com/office/powerpoint/2010/main" val="233778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25</a:t>
            </a:fld>
            <a:endParaRPr lang="it-IT" dirty="0"/>
          </a:p>
        </p:txBody>
      </p:sp>
      <p:grpSp>
        <p:nvGrpSpPr>
          <p:cNvPr id="7" name="Gruppo 6">
            <a:extLst>
              <a:ext uri="{FF2B5EF4-FFF2-40B4-BE49-F238E27FC236}">
                <a16:creationId xmlns:a16="http://schemas.microsoft.com/office/drawing/2014/main" id="{85F20996-E6A6-4BFF-99A4-DDBFC8F4DD07}"/>
              </a:ext>
            </a:extLst>
          </p:cNvPr>
          <p:cNvGrpSpPr/>
          <p:nvPr/>
        </p:nvGrpSpPr>
        <p:grpSpPr>
          <a:xfrm>
            <a:off x="7123632" y="4658059"/>
            <a:ext cx="3465431" cy="1572688"/>
            <a:chOff x="7123632" y="4658059"/>
            <a:chExt cx="3465431" cy="1572688"/>
          </a:xfrm>
        </p:grpSpPr>
        <p:pic>
          <p:nvPicPr>
            <p:cNvPr id="4" name="Immagine 3">
              <a:extLst>
                <a:ext uri="{FF2B5EF4-FFF2-40B4-BE49-F238E27FC236}">
                  <a16:creationId xmlns:a16="http://schemas.microsoft.com/office/drawing/2014/main" id="{619DFAFE-4544-47D2-99B1-DC83DA323808}"/>
                </a:ext>
              </a:extLst>
            </p:cNvPr>
            <p:cNvPicPr>
              <a:picLocks noChangeAspect="1"/>
            </p:cNvPicPr>
            <p:nvPr/>
          </p:nvPicPr>
          <p:blipFill rotWithShape="1">
            <a:blip r:embed="rId2"/>
            <a:srcRect l="28516" t="36528" r="29922" b="28333"/>
            <a:stretch/>
          </p:blipFill>
          <p:spPr>
            <a:xfrm>
              <a:off x="7202850" y="4658059"/>
              <a:ext cx="3306995" cy="1572688"/>
            </a:xfrm>
            <a:prstGeom prst="rect">
              <a:avLst/>
            </a:prstGeom>
          </p:spPr>
        </p:pic>
        <p:sp>
          <p:nvSpPr>
            <p:cNvPr id="10" name="Connettore 6">
              <a:extLst>
                <a:ext uri="{FF2B5EF4-FFF2-40B4-BE49-F238E27FC236}">
                  <a16:creationId xmlns:a16="http://schemas.microsoft.com/office/drawing/2014/main" id="{23CB62E4-D09B-45A1-BE60-1C8A2148771C}"/>
                </a:ext>
              </a:extLst>
            </p:cNvPr>
            <p:cNvSpPr/>
            <p:nvPr/>
          </p:nvSpPr>
          <p:spPr>
            <a:xfrm>
              <a:off x="10373063" y="595801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sp>
          <p:nvSpPr>
            <p:cNvPr id="11" name="Connettore 10">
              <a:extLst>
                <a:ext uri="{FF2B5EF4-FFF2-40B4-BE49-F238E27FC236}">
                  <a16:creationId xmlns:a16="http://schemas.microsoft.com/office/drawing/2014/main" id="{0B248E88-A7D3-4B51-9445-A9E3DF87E033}"/>
                </a:ext>
              </a:extLst>
            </p:cNvPr>
            <p:cNvSpPr/>
            <p:nvPr/>
          </p:nvSpPr>
          <p:spPr>
            <a:xfrm>
              <a:off x="7123632" y="595801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4</a:t>
              </a:r>
            </a:p>
          </p:txBody>
        </p:sp>
      </p:grpSp>
      <p:sp>
        <p:nvSpPr>
          <p:cNvPr id="9" name="Rettangolo 8">
            <a:extLst>
              <a:ext uri="{FF2B5EF4-FFF2-40B4-BE49-F238E27FC236}">
                <a16:creationId xmlns:a16="http://schemas.microsoft.com/office/drawing/2014/main" id="{98E1CE17-4193-431D-AC17-2FB7375B573D}"/>
              </a:ext>
            </a:extLst>
          </p:cNvPr>
          <p:cNvSpPr/>
          <p:nvPr/>
        </p:nvSpPr>
        <p:spPr>
          <a:xfrm>
            <a:off x="338227" y="1524762"/>
            <a:ext cx="5257359" cy="4832092"/>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Qualora non esistesse già un Piano Terapeutico attivo per l’assistito in questione, apparirà a destra una schermata di conferma in verde con dicitura ‘’Successo Piano Terapeutico salvato’’ (1) e tutto schermo la Stampa del Piano Terapeutico appena prescritto, di cui è possibile fare il Download (2).</a:t>
            </a:r>
          </a:p>
          <a:p>
            <a:pPr algn="just">
              <a:spcBef>
                <a:spcPts val="300"/>
              </a:spcBef>
              <a:spcAft>
                <a:spcPts val="300"/>
              </a:spcAft>
            </a:pPr>
            <a:endParaRPr lang="it-IT" sz="1600" dirty="0">
              <a:solidFill>
                <a:schemeClr val="bg2">
                  <a:lumMod val="10000"/>
                </a:schemeClr>
              </a:solidFill>
            </a:endParaRPr>
          </a:p>
          <a:p>
            <a:pPr algn="just">
              <a:spcBef>
                <a:spcPts val="300"/>
              </a:spcBef>
              <a:spcAft>
                <a:spcPts val="300"/>
              </a:spcAft>
            </a:pPr>
            <a:r>
              <a:rPr lang="it-IT" sz="1600" dirty="0">
                <a:solidFill>
                  <a:schemeClr val="bg2">
                    <a:lumMod val="10000"/>
                  </a:schemeClr>
                </a:solidFill>
              </a:rPr>
              <a:t>Se, invece, dovesse essere stato già prescritto un PT (in stato ‘’Attivo’’) per l’assistito, apparirà il messaggio in figura: se si vuole proseguire con la Prescrizione (che comporta la chiusura del vecchio Piano Terapeutico) cliccare su ‘’Conferma’’ (3), altrimenti scegliendo ‘’Annulla’’ (4) si torna nella precedente schermata di Prescrizione.</a:t>
            </a:r>
          </a:p>
          <a:p>
            <a:pPr algn="just">
              <a:spcBef>
                <a:spcPts val="300"/>
              </a:spcBef>
              <a:spcAft>
                <a:spcPts val="300"/>
              </a:spcAft>
            </a:pPr>
            <a:endParaRPr lang="it-IT" sz="1600" dirty="0">
              <a:solidFill>
                <a:schemeClr val="bg2">
                  <a:lumMod val="10000"/>
                </a:schemeClr>
              </a:solidFill>
            </a:endParaRPr>
          </a:p>
          <a:p>
            <a:pPr algn="just">
              <a:spcBef>
                <a:spcPts val="300"/>
              </a:spcBef>
              <a:spcAft>
                <a:spcPts val="300"/>
              </a:spcAft>
            </a:pPr>
            <a:r>
              <a:rPr lang="it-IT" sz="1600" dirty="0">
                <a:solidFill>
                  <a:schemeClr val="bg2">
                    <a:lumMod val="10000"/>
                  </a:schemeClr>
                </a:solidFill>
              </a:rPr>
              <a:t>Tale prescrizione sarà inoltrata via e-mail al paziente stesso (indirizzo e-mail inserito in fase di presa in carico), al MMG e al Distretto di cura dell’assistito.</a:t>
            </a:r>
          </a:p>
        </p:txBody>
      </p:sp>
      <p:sp>
        <p:nvSpPr>
          <p:cNvPr id="13" name="Rettangolo 12">
            <a:extLst>
              <a:ext uri="{FF2B5EF4-FFF2-40B4-BE49-F238E27FC236}">
                <a16:creationId xmlns:a16="http://schemas.microsoft.com/office/drawing/2014/main" id="{88C21401-EA21-479B-90AC-BF3D7C76FFBF}"/>
              </a:ext>
            </a:extLst>
          </p:cNvPr>
          <p:cNvSpPr/>
          <p:nvPr/>
        </p:nvSpPr>
        <p:spPr>
          <a:xfrm>
            <a:off x="867584" y="765411"/>
            <a:ext cx="7892368" cy="400110"/>
          </a:xfrm>
          <a:prstGeom prst="rect">
            <a:avLst/>
          </a:prstGeom>
        </p:spPr>
        <p:txBody>
          <a:bodyPr wrap="square">
            <a:spAutoFit/>
          </a:bodyPr>
          <a:lstStyle/>
          <a:p>
            <a:r>
              <a:rPr lang="it-IT" sz="2000" b="1" dirty="0">
                <a:solidFill>
                  <a:srgbClr val="003D6A"/>
                </a:solidFill>
                <a:latin typeface="+mj-lt"/>
              </a:rPr>
              <a:t>Inserimento di un Piano Terapeutico (8/8)</a:t>
            </a:r>
          </a:p>
        </p:txBody>
      </p:sp>
      <p:grpSp>
        <p:nvGrpSpPr>
          <p:cNvPr id="5" name="Gruppo 4">
            <a:extLst>
              <a:ext uri="{FF2B5EF4-FFF2-40B4-BE49-F238E27FC236}">
                <a16:creationId xmlns:a16="http://schemas.microsoft.com/office/drawing/2014/main" id="{967105CE-16FC-4430-821E-9F38DC816E89}"/>
              </a:ext>
            </a:extLst>
          </p:cNvPr>
          <p:cNvGrpSpPr/>
          <p:nvPr/>
        </p:nvGrpSpPr>
        <p:grpSpPr>
          <a:xfrm>
            <a:off x="5998664" y="1291124"/>
            <a:ext cx="5982954" cy="3123215"/>
            <a:chOff x="5998664" y="1291124"/>
            <a:chExt cx="5982954" cy="3123215"/>
          </a:xfrm>
        </p:grpSpPr>
        <p:pic>
          <p:nvPicPr>
            <p:cNvPr id="6" name="Immagine 5">
              <a:extLst>
                <a:ext uri="{FF2B5EF4-FFF2-40B4-BE49-F238E27FC236}">
                  <a16:creationId xmlns:a16="http://schemas.microsoft.com/office/drawing/2014/main" id="{5B38B9FE-D33B-46FD-B122-A3613A86A696}"/>
                </a:ext>
              </a:extLst>
            </p:cNvPr>
            <p:cNvPicPr>
              <a:picLocks noChangeAspect="1"/>
            </p:cNvPicPr>
            <p:nvPr/>
          </p:nvPicPr>
          <p:blipFill rotWithShape="1">
            <a:blip r:embed="rId3"/>
            <a:srcRect l="17835" t="14306" r="1484" b="7314"/>
            <a:stretch/>
          </p:blipFill>
          <p:spPr>
            <a:xfrm>
              <a:off x="5998664" y="1291124"/>
              <a:ext cx="5715368" cy="3123215"/>
            </a:xfrm>
            <a:prstGeom prst="rect">
              <a:avLst/>
            </a:prstGeom>
          </p:spPr>
        </p:pic>
        <p:sp>
          <p:nvSpPr>
            <p:cNvPr id="12" name="Connettore 11">
              <a:extLst>
                <a:ext uri="{FF2B5EF4-FFF2-40B4-BE49-F238E27FC236}">
                  <a16:creationId xmlns:a16="http://schemas.microsoft.com/office/drawing/2014/main" id="{3E91CD98-9825-4D51-BB8F-1FD019C83425}"/>
                </a:ext>
              </a:extLst>
            </p:cNvPr>
            <p:cNvSpPr/>
            <p:nvPr/>
          </p:nvSpPr>
          <p:spPr>
            <a:xfrm>
              <a:off x="11765618" y="417563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1</a:t>
              </a:r>
            </a:p>
          </p:txBody>
        </p:sp>
        <p:sp>
          <p:nvSpPr>
            <p:cNvPr id="15" name="Connettore 14">
              <a:extLst>
                <a:ext uri="{FF2B5EF4-FFF2-40B4-BE49-F238E27FC236}">
                  <a16:creationId xmlns:a16="http://schemas.microsoft.com/office/drawing/2014/main" id="{FF15FFA6-7E17-4C95-A78D-E2918961E9C9}"/>
                </a:ext>
              </a:extLst>
            </p:cNvPr>
            <p:cNvSpPr/>
            <p:nvPr/>
          </p:nvSpPr>
          <p:spPr>
            <a:xfrm>
              <a:off x="10196052" y="1563013"/>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a:t>
              </a:r>
            </a:p>
          </p:txBody>
        </p:sp>
        <p:sp>
          <p:nvSpPr>
            <p:cNvPr id="3" name="Rettangolo 2">
              <a:extLst>
                <a:ext uri="{FF2B5EF4-FFF2-40B4-BE49-F238E27FC236}">
                  <a16:creationId xmlns:a16="http://schemas.microsoft.com/office/drawing/2014/main" id="{402B0CA3-4265-4CDF-9202-4DEA667928A0}"/>
                </a:ext>
              </a:extLst>
            </p:cNvPr>
            <p:cNvSpPr/>
            <p:nvPr/>
          </p:nvSpPr>
          <p:spPr>
            <a:xfrm>
              <a:off x="8000529" y="2484668"/>
              <a:ext cx="643944"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97344B10-7759-49ED-BD91-98D0D6D5658C}"/>
                </a:ext>
              </a:extLst>
            </p:cNvPr>
            <p:cNvSpPr/>
            <p:nvPr/>
          </p:nvSpPr>
          <p:spPr>
            <a:xfrm>
              <a:off x="7770785" y="2582962"/>
              <a:ext cx="643944"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Rettangolo 15">
              <a:extLst>
                <a:ext uri="{FF2B5EF4-FFF2-40B4-BE49-F238E27FC236}">
                  <a16:creationId xmlns:a16="http://schemas.microsoft.com/office/drawing/2014/main" id="{BD20703F-DF82-4AE3-BABB-F681A9C2FCF5}"/>
                </a:ext>
              </a:extLst>
            </p:cNvPr>
            <p:cNvSpPr/>
            <p:nvPr/>
          </p:nvSpPr>
          <p:spPr>
            <a:xfrm>
              <a:off x="8847617" y="2582962"/>
              <a:ext cx="643944"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Rettangolo 16">
              <a:extLst>
                <a:ext uri="{FF2B5EF4-FFF2-40B4-BE49-F238E27FC236}">
                  <a16:creationId xmlns:a16="http://schemas.microsoft.com/office/drawing/2014/main" id="{455A6F1A-FD3D-47F0-BC52-2F7143170A7A}"/>
                </a:ext>
              </a:extLst>
            </p:cNvPr>
            <p:cNvSpPr/>
            <p:nvPr/>
          </p:nvSpPr>
          <p:spPr>
            <a:xfrm>
              <a:off x="8678045" y="3048748"/>
              <a:ext cx="643944"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ettangolo 17">
              <a:extLst>
                <a:ext uri="{FF2B5EF4-FFF2-40B4-BE49-F238E27FC236}">
                  <a16:creationId xmlns:a16="http://schemas.microsoft.com/office/drawing/2014/main" id="{B5DB6604-29AC-4B2F-ACC3-A808D3DC6FCA}"/>
                </a:ext>
              </a:extLst>
            </p:cNvPr>
            <p:cNvSpPr/>
            <p:nvPr/>
          </p:nvSpPr>
          <p:spPr>
            <a:xfrm>
              <a:off x="7126841" y="3018468"/>
              <a:ext cx="643944"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F6839838-3851-4557-888B-58170F6CDD0F}"/>
                </a:ext>
              </a:extLst>
            </p:cNvPr>
            <p:cNvSpPr/>
            <p:nvPr/>
          </p:nvSpPr>
          <p:spPr>
            <a:xfrm>
              <a:off x="7534548" y="3121270"/>
              <a:ext cx="643944"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Rettangolo 19">
              <a:extLst>
                <a:ext uri="{FF2B5EF4-FFF2-40B4-BE49-F238E27FC236}">
                  <a16:creationId xmlns:a16="http://schemas.microsoft.com/office/drawing/2014/main" id="{A2EC7AD2-4C3C-49E2-BCD7-BF7911DB65AA}"/>
                </a:ext>
              </a:extLst>
            </p:cNvPr>
            <p:cNvSpPr/>
            <p:nvPr/>
          </p:nvSpPr>
          <p:spPr>
            <a:xfrm>
              <a:off x="7217802" y="3825580"/>
              <a:ext cx="1116000"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2F03D7E2-49DB-4FDB-8D74-6259DC62B678}"/>
                </a:ext>
              </a:extLst>
            </p:cNvPr>
            <p:cNvSpPr/>
            <p:nvPr/>
          </p:nvSpPr>
          <p:spPr>
            <a:xfrm>
              <a:off x="7581194" y="3928382"/>
              <a:ext cx="643944"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543225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3493743"/>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03 Home Page Piattaforma </a:t>
            </a: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05 Dettaglio Assistito</a:t>
            </a: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04 Ricerca Assistiti</a:t>
            </a: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07 Storico Piani Terapeutici: chiusura di un PT e sospensione fornitura </a:t>
            </a: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06 Inserimento di un Piano Terapeutico</a:t>
            </a: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08 Riacutizzazione</a:t>
            </a:r>
            <a:endParaRPr lang="it-IT" dirty="0">
              <a:solidFill>
                <a:schemeClr val="bg1"/>
              </a:solidFill>
            </a:endParaRPr>
          </a:p>
        </p:txBody>
      </p:sp>
    </p:spTree>
    <p:extLst>
      <p:ext uri="{BB962C8B-B14F-4D97-AF65-F5344CB8AC3E}">
        <p14:creationId xmlns:p14="http://schemas.microsoft.com/office/powerpoint/2010/main" val="2350673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o 40">
            <a:extLst>
              <a:ext uri="{FF2B5EF4-FFF2-40B4-BE49-F238E27FC236}">
                <a16:creationId xmlns:a16="http://schemas.microsoft.com/office/drawing/2014/main" id="{E79392BD-8C96-4845-A547-61F9E00A6D0E}"/>
              </a:ext>
            </a:extLst>
          </p:cNvPr>
          <p:cNvGrpSpPr/>
          <p:nvPr/>
        </p:nvGrpSpPr>
        <p:grpSpPr>
          <a:xfrm>
            <a:off x="6202696" y="3479309"/>
            <a:ext cx="5065073" cy="2770923"/>
            <a:chOff x="6202696" y="3633419"/>
            <a:chExt cx="5065073" cy="2770923"/>
          </a:xfrm>
        </p:grpSpPr>
        <p:grpSp>
          <p:nvGrpSpPr>
            <p:cNvPr id="35" name="Gruppo 34">
              <a:extLst>
                <a:ext uri="{FF2B5EF4-FFF2-40B4-BE49-F238E27FC236}">
                  <a16:creationId xmlns:a16="http://schemas.microsoft.com/office/drawing/2014/main" id="{CE145FDA-F729-48E1-B707-742D9A420102}"/>
                </a:ext>
              </a:extLst>
            </p:cNvPr>
            <p:cNvGrpSpPr/>
            <p:nvPr/>
          </p:nvGrpSpPr>
          <p:grpSpPr>
            <a:xfrm>
              <a:off x="6202696" y="3633419"/>
              <a:ext cx="5065073" cy="2770923"/>
              <a:chOff x="6202696" y="3633419"/>
              <a:chExt cx="5065073" cy="2770923"/>
            </a:xfrm>
          </p:grpSpPr>
          <p:pic>
            <p:nvPicPr>
              <p:cNvPr id="33" name="Immagine 32" descr="Immagine che contiene testo, screenshot, monitor&#10;&#10;Descrizione generata automaticamente">
                <a:extLst>
                  <a:ext uri="{FF2B5EF4-FFF2-40B4-BE49-F238E27FC236}">
                    <a16:creationId xmlns:a16="http://schemas.microsoft.com/office/drawing/2014/main" id="{0108064E-0B4E-4E10-A3B1-15AD1B0AA311}"/>
                  </a:ext>
                </a:extLst>
              </p:cNvPr>
              <p:cNvPicPr>
                <a:picLocks noChangeAspect="1"/>
              </p:cNvPicPr>
              <p:nvPr/>
            </p:nvPicPr>
            <p:blipFill rotWithShape="1">
              <a:blip r:embed="rId2"/>
              <a:srcRect l="12097" t="11163" r="13281" b="45444"/>
              <a:stretch/>
            </p:blipFill>
            <p:spPr>
              <a:xfrm>
                <a:off x="6204155" y="3633419"/>
                <a:ext cx="5063614" cy="1656336"/>
              </a:xfrm>
              <a:prstGeom prst="rect">
                <a:avLst/>
              </a:prstGeom>
            </p:spPr>
          </p:pic>
          <p:pic>
            <p:nvPicPr>
              <p:cNvPr id="34" name="Immagine 33" descr="Immagine che contiene testo, screenshot, monitor&#10;&#10;Descrizione generata automaticamente">
                <a:extLst>
                  <a:ext uri="{FF2B5EF4-FFF2-40B4-BE49-F238E27FC236}">
                    <a16:creationId xmlns:a16="http://schemas.microsoft.com/office/drawing/2014/main" id="{88511F11-316D-4CCE-9EBB-A0D6D9346E13}"/>
                  </a:ext>
                </a:extLst>
              </p:cNvPr>
              <p:cNvPicPr>
                <a:picLocks noChangeAspect="1"/>
              </p:cNvPicPr>
              <p:nvPr/>
            </p:nvPicPr>
            <p:blipFill rotWithShape="1">
              <a:blip r:embed="rId2"/>
              <a:srcRect l="12097" t="62336" r="13281" b="12401"/>
              <a:stretch/>
            </p:blipFill>
            <p:spPr>
              <a:xfrm>
                <a:off x="6202696" y="5440047"/>
                <a:ext cx="5063614" cy="964295"/>
              </a:xfrm>
              <a:prstGeom prst="rect">
                <a:avLst/>
              </a:prstGeom>
            </p:spPr>
          </p:pic>
        </p:grpSp>
        <p:sp>
          <p:nvSpPr>
            <p:cNvPr id="36" name="Rettangolo 35">
              <a:extLst>
                <a:ext uri="{FF2B5EF4-FFF2-40B4-BE49-F238E27FC236}">
                  <a16:creationId xmlns:a16="http://schemas.microsoft.com/office/drawing/2014/main" id="{DEF1606E-139B-4CFC-9C74-CC89578E9CDF}"/>
                </a:ext>
              </a:extLst>
            </p:cNvPr>
            <p:cNvSpPr/>
            <p:nvPr/>
          </p:nvSpPr>
          <p:spPr>
            <a:xfrm>
              <a:off x="7452086" y="4555574"/>
              <a:ext cx="613251" cy="108006"/>
            </a:xfrm>
            <a:prstGeom prst="rect">
              <a:avLst/>
            </a:prstGeom>
            <a:solidFill>
              <a:srgbClr val="C2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Rettangolo 36">
              <a:extLst>
                <a:ext uri="{FF2B5EF4-FFF2-40B4-BE49-F238E27FC236}">
                  <a16:creationId xmlns:a16="http://schemas.microsoft.com/office/drawing/2014/main" id="{DD9CD061-A1A9-4C35-BC4A-887A5B19EFEE}"/>
                </a:ext>
              </a:extLst>
            </p:cNvPr>
            <p:cNvSpPr/>
            <p:nvPr/>
          </p:nvSpPr>
          <p:spPr>
            <a:xfrm>
              <a:off x="7452086" y="4838225"/>
              <a:ext cx="613251" cy="108006"/>
            </a:xfrm>
            <a:prstGeom prst="rect">
              <a:avLst/>
            </a:prstGeom>
            <a:solidFill>
              <a:srgbClr val="AB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8" name="Rettangolo 37">
              <a:extLst>
                <a:ext uri="{FF2B5EF4-FFF2-40B4-BE49-F238E27FC236}">
                  <a16:creationId xmlns:a16="http://schemas.microsoft.com/office/drawing/2014/main" id="{573CCD3D-4BA0-485C-8580-0344D9611C68}"/>
                </a:ext>
              </a:extLst>
            </p:cNvPr>
            <p:cNvSpPr/>
            <p:nvPr/>
          </p:nvSpPr>
          <p:spPr>
            <a:xfrm>
              <a:off x="7452086" y="5113954"/>
              <a:ext cx="613251" cy="108006"/>
            </a:xfrm>
            <a:prstGeom prst="rect">
              <a:avLst/>
            </a:prstGeom>
            <a:solidFill>
              <a:srgbClr val="F3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Rettangolo 38">
              <a:extLst>
                <a:ext uri="{FF2B5EF4-FFF2-40B4-BE49-F238E27FC236}">
                  <a16:creationId xmlns:a16="http://schemas.microsoft.com/office/drawing/2014/main" id="{0E1EE5CF-E815-44DE-AF9F-D14A64BBFE3B}"/>
                </a:ext>
              </a:extLst>
            </p:cNvPr>
            <p:cNvSpPr/>
            <p:nvPr/>
          </p:nvSpPr>
          <p:spPr>
            <a:xfrm>
              <a:off x="7452086" y="5599591"/>
              <a:ext cx="613251" cy="108006"/>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6" name="Rettangolo 15">
            <a:extLst>
              <a:ext uri="{FF2B5EF4-FFF2-40B4-BE49-F238E27FC236}">
                <a16:creationId xmlns:a16="http://schemas.microsoft.com/office/drawing/2014/main" id="{CC4FD665-DB32-4BDB-92CB-68442C6541A5}"/>
              </a:ext>
            </a:extLst>
          </p:cNvPr>
          <p:cNvSpPr/>
          <p:nvPr/>
        </p:nvSpPr>
        <p:spPr>
          <a:xfrm>
            <a:off x="338227" y="1524762"/>
            <a:ext cx="5257359" cy="4247317"/>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Scegliendo per l’assistito in esame l’azione ‘’Storico Piani Terapeutici’’ si visualizza il dettaglio del paziente (1) </a:t>
            </a:r>
            <a:r>
              <a:rPr lang="it-IT" sz="1600" b="1" dirty="0">
                <a:solidFill>
                  <a:schemeClr val="bg2">
                    <a:lumMod val="10000"/>
                  </a:schemeClr>
                </a:solidFill>
              </a:rPr>
              <a:t>in sola lettura </a:t>
            </a:r>
            <a:r>
              <a:rPr lang="it-IT" sz="1600" dirty="0">
                <a:solidFill>
                  <a:schemeClr val="bg2">
                    <a:lumMod val="10000"/>
                  </a:schemeClr>
                </a:solidFill>
              </a:rPr>
              <a:t>e la lista di tutti i Piani Terapeutici ad esso associati (2).</a:t>
            </a:r>
          </a:p>
          <a:p>
            <a:pPr algn="just">
              <a:spcBef>
                <a:spcPts val="300"/>
              </a:spcBef>
              <a:spcAft>
                <a:spcPts val="300"/>
              </a:spcAft>
            </a:pPr>
            <a:r>
              <a:rPr lang="it-IT" sz="1600" dirty="0">
                <a:solidFill>
                  <a:schemeClr val="bg2">
                    <a:lumMod val="10000"/>
                  </a:schemeClr>
                </a:solidFill>
              </a:rPr>
              <a:t>I Piani Terapeutici presenti nella suddetta lista possono essere presenti in 5 diversi stati:</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Attivato (PT attivato e valido);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Chiuso (PT chiuso a causa dell'attivazione di un nuovo PT o PT non più valido);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Chiuso Forzatamente (PT chiuso forzatamente con una motivazione);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Erogato (ultima consegna effettuata per il paziente rispetto a quanto previsto dal Piano);</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Bozza (è stato preso in carico l'assistito ma non compilato il PT).</a:t>
            </a:r>
          </a:p>
        </p:txBody>
      </p:sp>
      <p:sp>
        <p:nvSpPr>
          <p:cNvPr id="19" name="Rettangolo 18">
            <a:extLst>
              <a:ext uri="{FF2B5EF4-FFF2-40B4-BE49-F238E27FC236}">
                <a16:creationId xmlns:a16="http://schemas.microsoft.com/office/drawing/2014/main" id="{10B525AE-C5A5-4CC5-9A23-3902439F7C4D}"/>
              </a:ext>
            </a:extLst>
          </p:cNvPr>
          <p:cNvSpPr/>
          <p:nvPr/>
        </p:nvSpPr>
        <p:spPr>
          <a:xfrm>
            <a:off x="867583" y="765411"/>
            <a:ext cx="9264957" cy="400110"/>
          </a:xfrm>
          <a:prstGeom prst="rect">
            <a:avLst/>
          </a:prstGeom>
        </p:spPr>
        <p:txBody>
          <a:bodyPr wrap="square">
            <a:spAutoFit/>
          </a:bodyPr>
          <a:lstStyle/>
          <a:p>
            <a:r>
              <a:rPr lang="it-IT" sz="2000" b="1" dirty="0">
                <a:solidFill>
                  <a:srgbClr val="003D6A"/>
                </a:solidFill>
                <a:latin typeface="+mj-lt"/>
              </a:rPr>
              <a:t>Storico Piani Terapeutici: chiusura di un PT e sospensione fornitura (1/4)</a:t>
            </a:r>
          </a:p>
        </p:txBody>
      </p:sp>
      <p:grpSp>
        <p:nvGrpSpPr>
          <p:cNvPr id="5" name="Gruppo 4">
            <a:extLst>
              <a:ext uri="{FF2B5EF4-FFF2-40B4-BE49-F238E27FC236}">
                <a16:creationId xmlns:a16="http://schemas.microsoft.com/office/drawing/2014/main" id="{90773098-292B-4F66-8405-79381ADB7FFC}"/>
              </a:ext>
            </a:extLst>
          </p:cNvPr>
          <p:cNvGrpSpPr/>
          <p:nvPr/>
        </p:nvGrpSpPr>
        <p:grpSpPr>
          <a:xfrm>
            <a:off x="6102918" y="1373039"/>
            <a:ext cx="5164851" cy="2009474"/>
            <a:chOff x="6102918" y="1568245"/>
            <a:chExt cx="5164851" cy="2009474"/>
          </a:xfrm>
        </p:grpSpPr>
        <p:pic>
          <p:nvPicPr>
            <p:cNvPr id="3" name="Immagine 2" descr="Immagine che contiene testo&#10;&#10;Descrizione generata automaticamente">
              <a:extLst>
                <a:ext uri="{FF2B5EF4-FFF2-40B4-BE49-F238E27FC236}">
                  <a16:creationId xmlns:a16="http://schemas.microsoft.com/office/drawing/2014/main" id="{5D326A16-D265-49CB-8D4A-2281636D3803}"/>
                </a:ext>
              </a:extLst>
            </p:cNvPr>
            <p:cNvPicPr>
              <a:picLocks noChangeAspect="1"/>
            </p:cNvPicPr>
            <p:nvPr/>
          </p:nvPicPr>
          <p:blipFill rotWithShape="1">
            <a:blip r:embed="rId3"/>
            <a:srcRect l="17460" t="23045" r="19543" b="33379"/>
            <a:stretch/>
          </p:blipFill>
          <p:spPr>
            <a:xfrm>
              <a:off x="6102918" y="1568245"/>
              <a:ext cx="5164851" cy="2009474"/>
            </a:xfrm>
            <a:prstGeom prst="rect">
              <a:avLst/>
            </a:prstGeom>
          </p:spPr>
        </p:pic>
        <p:sp>
          <p:nvSpPr>
            <p:cNvPr id="4" name="Rettangolo 3">
              <a:extLst>
                <a:ext uri="{FF2B5EF4-FFF2-40B4-BE49-F238E27FC236}">
                  <a16:creationId xmlns:a16="http://schemas.microsoft.com/office/drawing/2014/main" id="{E177B5C9-B323-4032-8619-9991F5345D31}"/>
                </a:ext>
              </a:extLst>
            </p:cNvPr>
            <p:cNvSpPr/>
            <p:nvPr/>
          </p:nvSpPr>
          <p:spPr>
            <a:xfrm>
              <a:off x="7677149" y="2051035"/>
              <a:ext cx="648000" cy="21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8F604F28-CE66-4C4F-B60F-728F605B21C5}"/>
                </a:ext>
              </a:extLst>
            </p:cNvPr>
            <p:cNvSpPr/>
            <p:nvPr/>
          </p:nvSpPr>
          <p:spPr>
            <a:xfrm>
              <a:off x="6924674" y="2955496"/>
              <a:ext cx="612000" cy="144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id="{1412323F-33BF-4B72-9C9F-A4D27089E66B}"/>
                </a:ext>
              </a:extLst>
            </p:cNvPr>
            <p:cNvSpPr/>
            <p:nvPr/>
          </p:nvSpPr>
          <p:spPr>
            <a:xfrm>
              <a:off x="8905874" y="2954371"/>
              <a:ext cx="612000" cy="144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6" name="Connettore 6">
            <a:extLst>
              <a:ext uri="{FF2B5EF4-FFF2-40B4-BE49-F238E27FC236}">
                <a16:creationId xmlns:a16="http://schemas.microsoft.com/office/drawing/2014/main" id="{227D453C-A33F-4EAC-A873-2BDE4B047352}"/>
              </a:ext>
            </a:extLst>
          </p:cNvPr>
          <p:cNvSpPr/>
          <p:nvPr/>
        </p:nvSpPr>
        <p:spPr>
          <a:xfrm>
            <a:off x="8383272" y="184589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7" name="Connettore 6">
            <a:extLst>
              <a:ext uri="{FF2B5EF4-FFF2-40B4-BE49-F238E27FC236}">
                <a16:creationId xmlns:a16="http://schemas.microsoft.com/office/drawing/2014/main" id="{E5ACABD2-6621-453D-8DD4-49C68D6E5954}"/>
              </a:ext>
            </a:extLst>
          </p:cNvPr>
          <p:cNvSpPr/>
          <p:nvPr/>
        </p:nvSpPr>
        <p:spPr>
          <a:xfrm>
            <a:off x="7736933" y="346740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a:t>
            </a:r>
          </a:p>
        </p:txBody>
      </p:sp>
      <p:sp>
        <p:nvSpPr>
          <p:cNvPr id="18" name="Segnaposto numero diapositiva 1">
            <a:extLst>
              <a:ext uri="{FF2B5EF4-FFF2-40B4-BE49-F238E27FC236}">
                <a16:creationId xmlns:a16="http://schemas.microsoft.com/office/drawing/2014/main" id="{EC27814A-CC86-4687-9533-D1E863FF738B}"/>
              </a:ext>
            </a:extLst>
          </p:cNvPr>
          <p:cNvSpPr>
            <a:spLocks noGrp="1"/>
          </p:cNvSpPr>
          <p:nvPr>
            <p:ph type="sldNum" sz="quarter" idx="12"/>
          </p:nvPr>
        </p:nvSpPr>
        <p:spPr>
          <a:xfrm>
            <a:off x="8610600" y="6356350"/>
            <a:ext cx="2743200" cy="365125"/>
          </a:xfrm>
        </p:spPr>
        <p:txBody>
          <a:bodyPr/>
          <a:lstStyle/>
          <a:p>
            <a:fld id="{133D2D22-B68D-E74E-AFBB-F8D19E37E652}" type="slidenum">
              <a:rPr lang="it-IT" smtClean="0"/>
              <a:t>27</a:t>
            </a:fld>
            <a:endParaRPr lang="it-IT" dirty="0"/>
          </a:p>
        </p:txBody>
      </p:sp>
      <p:pic>
        <p:nvPicPr>
          <p:cNvPr id="8" name="Immagine 7" descr="Immagine che contiene tavolo&#10;&#10;Descrizione generata automaticamente">
            <a:extLst>
              <a:ext uri="{FF2B5EF4-FFF2-40B4-BE49-F238E27FC236}">
                <a16:creationId xmlns:a16="http://schemas.microsoft.com/office/drawing/2014/main" id="{33C7D5BE-2EF8-40B2-88E2-FA5E23662462}"/>
              </a:ext>
            </a:extLst>
          </p:cNvPr>
          <p:cNvPicPr>
            <a:picLocks noChangeAspect="1"/>
          </p:cNvPicPr>
          <p:nvPr/>
        </p:nvPicPr>
        <p:blipFill rotWithShape="1">
          <a:blip r:embed="rId4"/>
          <a:srcRect t="53667" b="32628"/>
          <a:stretch/>
        </p:blipFill>
        <p:spPr>
          <a:xfrm>
            <a:off x="6209570" y="5111047"/>
            <a:ext cx="5083200" cy="271369"/>
          </a:xfrm>
          <a:prstGeom prst="rect">
            <a:avLst/>
          </a:prstGeom>
        </p:spPr>
      </p:pic>
      <p:sp>
        <p:nvSpPr>
          <p:cNvPr id="23" name="Rettangolo 22">
            <a:extLst>
              <a:ext uri="{FF2B5EF4-FFF2-40B4-BE49-F238E27FC236}">
                <a16:creationId xmlns:a16="http://schemas.microsoft.com/office/drawing/2014/main" id="{C2E9E62F-3679-4DF7-A07F-EE1FD592CD55}"/>
              </a:ext>
            </a:extLst>
          </p:cNvPr>
          <p:cNvSpPr/>
          <p:nvPr/>
        </p:nvSpPr>
        <p:spPr>
          <a:xfrm>
            <a:off x="7297860" y="5734821"/>
            <a:ext cx="613251" cy="10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4" name="Immagine 23" descr="Immagine che contiene tavolo&#10;&#10;Descrizione generata automaticamente">
            <a:extLst>
              <a:ext uri="{FF2B5EF4-FFF2-40B4-BE49-F238E27FC236}">
                <a16:creationId xmlns:a16="http://schemas.microsoft.com/office/drawing/2014/main" id="{6AF98E25-3CA7-4EEB-BEB6-51CC2ED2EB61}"/>
              </a:ext>
            </a:extLst>
          </p:cNvPr>
          <p:cNvPicPr>
            <a:picLocks noChangeAspect="1"/>
          </p:cNvPicPr>
          <p:nvPr/>
        </p:nvPicPr>
        <p:blipFill rotWithShape="1">
          <a:blip r:embed="rId4"/>
          <a:srcRect l="23059" t="55983" r="71516" b="35453"/>
          <a:stretch/>
        </p:blipFill>
        <p:spPr>
          <a:xfrm>
            <a:off x="7214176" y="5150984"/>
            <a:ext cx="275749" cy="169557"/>
          </a:xfrm>
          <a:prstGeom prst="rect">
            <a:avLst/>
          </a:prstGeom>
        </p:spPr>
      </p:pic>
      <p:pic>
        <p:nvPicPr>
          <p:cNvPr id="25" name="Immagine 24" descr="Immagine che contiene tavolo&#10;&#10;Descrizione generata automaticamente">
            <a:extLst>
              <a:ext uri="{FF2B5EF4-FFF2-40B4-BE49-F238E27FC236}">
                <a16:creationId xmlns:a16="http://schemas.microsoft.com/office/drawing/2014/main" id="{04204D8F-BAAC-4FE8-91CE-A251CC473CDC}"/>
              </a:ext>
            </a:extLst>
          </p:cNvPr>
          <p:cNvPicPr>
            <a:picLocks noChangeAspect="1"/>
          </p:cNvPicPr>
          <p:nvPr/>
        </p:nvPicPr>
        <p:blipFill rotWithShape="1">
          <a:blip r:embed="rId4"/>
          <a:srcRect l="45263" t="55220" r="27686" b="34754"/>
          <a:stretch/>
        </p:blipFill>
        <p:spPr>
          <a:xfrm>
            <a:off x="8218355" y="5141910"/>
            <a:ext cx="1299519" cy="187620"/>
          </a:xfrm>
          <a:prstGeom prst="rect">
            <a:avLst/>
          </a:prstGeom>
        </p:spPr>
      </p:pic>
      <p:pic>
        <p:nvPicPr>
          <p:cNvPr id="26" name="Immagine 25" descr="Immagine che contiene tavolo&#10;&#10;Descrizione generata automaticamente">
            <a:extLst>
              <a:ext uri="{FF2B5EF4-FFF2-40B4-BE49-F238E27FC236}">
                <a16:creationId xmlns:a16="http://schemas.microsoft.com/office/drawing/2014/main" id="{D5E109FB-A8AC-40F2-B999-BC42AD4908A4}"/>
              </a:ext>
            </a:extLst>
          </p:cNvPr>
          <p:cNvPicPr>
            <a:picLocks noChangeAspect="1"/>
          </p:cNvPicPr>
          <p:nvPr/>
        </p:nvPicPr>
        <p:blipFill rotWithShape="1">
          <a:blip r:embed="rId4"/>
          <a:srcRect l="75931" t="54696" r="11339" b="35241"/>
          <a:stretch/>
        </p:blipFill>
        <p:spPr>
          <a:xfrm>
            <a:off x="9902817" y="5121294"/>
            <a:ext cx="609345" cy="187620"/>
          </a:xfrm>
          <a:prstGeom prst="rect">
            <a:avLst/>
          </a:prstGeom>
        </p:spPr>
      </p:pic>
      <p:pic>
        <p:nvPicPr>
          <p:cNvPr id="27" name="Immagine 26" descr="Immagine che contiene tavolo&#10;&#10;Descrizione generata automaticamente">
            <a:extLst>
              <a:ext uri="{FF2B5EF4-FFF2-40B4-BE49-F238E27FC236}">
                <a16:creationId xmlns:a16="http://schemas.microsoft.com/office/drawing/2014/main" id="{735952DD-8F96-440F-958F-2F524F6E0563}"/>
              </a:ext>
            </a:extLst>
          </p:cNvPr>
          <p:cNvPicPr>
            <a:picLocks noChangeAspect="1"/>
          </p:cNvPicPr>
          <p:nvPr/>
        </p:nvPicPr>
        <p:blipFill rotWithShape="1">
          <a:blip r:embed="rId4"/>
          <a:srcRect l="8130" t="56844" r="80311" b="35546"/>
          <a:stretch/>
        </p:blipFill>
        <p:spPr>
          <a:xfrm>
            <a:off x="6563688" y="5171966"/>
            <a:ext cx="587529" cy="150689"/>
          </a:xfrm>
          <a:prstGeom prst="rect">
            <a:avLst/>
          </a:prstGeom>
        </p:spPr>
      </p:pic>
      <p:sp>
        <p:nvSpPr>
          <p:cNvPr id="11" name="Rettangolo 10">
            <a:extLst>
              <a:ext uri="{FF2B5EF4-FFF2-40B4-BE49-F238E27FC236}">
                <a16:creationId xmlns:a16="http://schemas.microsoft.com/office/drawing/2014/main" id="{3A67B8F0-FEB1-468F-A715-F991C79BB4FB}"/>
              </a:ext>
            </a:extLst>
          </p:cNvPr>
          <p:cNvSpPr/>
          <p:nvPr/>
        </p:nvSpPr>
        <p:spPr>
          <a:xfrm>
            <a:off x="9508807" y="5165285"/>
            <a:ext cx="324000" cy="162383"/>
          </a:xfrm>
          <a:prstGeom prst="rect">
            <a:avLst/>
          </a:prstGeom>
          <a:solidFill>
            <a:srgbClr val="96B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Rettangolo 28">
            <a:extLst>
              <a:ext uri="{FF2B5EF4-FFF2-40B4-BE49-F238E27FC236}">
                <a16:creationId xmlns:a16="http://schemas.microsoft.com/office/drawing/2014/main" id="{58A909F4-484F-4273-BA18-35899C1419F6}"/>
              </a:ext>
            </a:extLst>
          </p:cNvPr>
          <p:cNvSpPr/>
          <p:nvPr/>
        </p:nvSpPr>
        <p:spPr>
          <a:xfrm>
            <a:off x="7432278" y="5172648"/>
            <a:ext cx="792000" cy="162383"/>
          </a:xfrm>
          <a:prstGeom prst="rect">
            <a:avLst/>
          </a:prstGeom>
          <a:solidFill>
            <a:srgbClr val="96B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685916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1FB4C1AE-B4D3-493C-AF11-093C26FEE248}"/>
              </a:ext>
            </a:extLst>
          </p:cNvPr>
          <p:cNvGrpSpPr/>
          <p:nvPr/>
        </p:nvGrpSpPr>
        <p:grpSpPr>
          <a:xfrm>
            <a:off x="6311757" y="1745641"/>
            <a:ext cx="5328000" cy="1661205"/>
            <a:chOff x="6096000" y="1192034"/>
            <a:chExt cx="5328000" cy="1661205"/>
          </a:xfrm>
        </p:grpSpPr>
        <p:pic>
          <p:nvPicPr>
            <p:cNvPr id="28" name="Immagine 27">
              <a:extLst>
                <a:ext uri="{FF2B5EF4-FFF2-40B4-BE49-F238E27FC236}">
                  <a16:creationId xmlns:a16="http://schemas.microsoft.com/office/drawing/2014/main" id="{BA7D6F3A-3C1C-40A9-98E4-9EC38F690AC3}"/>
                </a:ext>
              </a:extLst>
            </p:cNvPr>
            <p:cNvPicPr>
              <a:picLocks noChangeAspect="1"/>
            </p:cNvPicPr>
            <p:nvPr/>
          </p:nvPicPr>
          <p:blipFill rotWithShape="1">
            <a:blip r:embed="rId2"/>
            <a:srcRect l="18897" t="48694" r="20000" b="17437"/>
            <a:stretch/>
          </p:blipFill>
          <p:spPr>
            <a:xfrm>
              <a:off x="6096000" y="1192034"/>
              <a:ext cx="5328000" cy="1661205"/>
            </a:xfrm>
            <a:prstGeom prst="rect">
              <a:avLst/>
            </a:prstGeom>
          </p:spPr>
        </p:pic>
        <p:sp>
          <p:nvSpPr>
            <p:cNvPr id="5" name="Rettangolo 4">
              <a:extLst>
                <a:ext uri="{FF2B5EF4-FFF2-40B4-BE49-F238E27FC236}">
                  <a16:creationId xmlns:a16="http://schemas.microsoft.com/office/drawing/2014/main" id="{F7A84D7E-902C-4B56-AFAD-81809458BEAC}"/>
                </a:ext>
              </a:extLst>
            </p:cNvPr>
            <p:cNvSpPr/>
            <p:nvPr/>
          </p:nvSpPr>
          <p:spPr>
            <a:xfrm>
              <a:off x="7513983" y="1577995"/>
              <a:ext cx="725556" cy="101718"/>
            </a:xfrm>
            <a:prstGeom prst="rect">
              <a:avLst/>
            </a:prstGeom>
            <a:solidFill>
              <a:srgbClr val="C2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746CC4C4-11C2-47DB-9311-91A0BA56BACF}"/>
                </a:ext>
              </a:extLst>
            </p:cNvPr>
            <p:cNvSpPr/>
            <p:nvPr/>
          </p:nvSpPr>
          <p:spPr>
            <a:xfrm>
              <a:off x="7510018" y="1886107"/>
              <a:ext cx="725556" cy="101718"/>
            </a:xfrm>
            <a:prstGeom prst="rect">
              <a:avLst/>
            </a:prstGeom>
            <a:solidFill>
              <a:srgbClr val="90D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a:extLst>
                <a:ext uri="{FF2B5EF4-FFF2-40B4-BE49-F238E27FC236}">
                  <a16:creationId xmlns:a16="http://schemas.microsoft.com/office/drawing/2014/main" id="{8505DDA6-03C4-41B8-9B57-DBF08E8EE752}"/>
                </a:ext>
              </a:extLst>
            </p:cNvPr>
            <p:cNvSpPr/>
            <p:nvPr/>
          </p:nvSpPr>
          <p:spPr>
            <a:xfrm>
              <a:off x="7533211" y="2197531"/>
              <a:ext cx="725556" cy="101718"/>
            </a:xfrm>
            <a:prstGeom prst="rect">
              <a:avLst/>
            </a:prstGeom>
            <a:solidFill>
              <a:srgbClr val="F3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Rettangolo 15">
              <a:extLst>
                <a:ext uri="{FF2B5EF4-FFF2-40B4-BE49-F238E27FC236}">
                  <a16:creationId xmlns:a16="http://schemas.microsoft.com/office/drawing/2014/main" id="{FFE0C78E-8085-4569-8701-C689DC626589}"/>
                </a:ext>
              </a:extLst>
            </p:cNvPr>
            <p:cNvSpPr/>
            <p:nvPr/>
          </p:nvSpPr>
          <p:spPr>
            <a:xfrm>
              <a:off x="7510018" y="2474526"/>
              <a:ext cx="725556" cy="101718"/>
            </a:xfrm>
            <a:prstGeom prst="rect">
              <a:avLst/>
            </a:prstGeom>
            <a:solidFill>
              <a:srgbClr val="F3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Rettangolo 16">
              <a:extLst>
                <a:ext uri="{FF2B5EF4-FFF2-40B4-BE49-F238E27FC236}">
                  <a16:creationId xmlns:a16="http://schemas.microsoft.com/office/drawing/2014/main" id="{122AF4C6-B254-4D0F-9C6C-0BB2943BADD4}"/>
                </a:ext>
              </a:extLst>
            </p:cNvPr>
            <p:cNvSpPr/>
            <p:nvPr/>
          </p:nvSpPr>
          <p:spPr>
            <a:xfrm>
              <a:off x="7510018" y="2746330"/>
              <a:ext cx="725556" cy="101718"/>
            </a:xfrm>
            <a:prstGeom prst="rect">
              <a:avLst/>
            </a:prstGeom>
            <a:solidFill>
              <a:srgbClr val="F3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pic>
        <p:nvPicPr>
          <p:cNvPr id="30" name="Immagine 29">
            <a:extLst>
              <a:ext uri="{FF2B5EF4-FFF2-40B4-BE49-F238E27FC236}">
                <a16:creationId xmlns:a16="http://schemas.microsoft.com/office/drawing/2014/main" id="{518BC026-5C3E-4B4D-BE1D-8C47FCBA5ABF}"/>
              </a:ext>
            </a:extLst>
          </p:cNvPr>
          <p:cNvPicPr>
            <a:picLocks noChangeAspect="1"/>
          </p:cNvPicPr>
          <p:nvPr/>
        </p:nvPicPr>
        <p:blipFill rotWithShape="1">
          <a:blip r:embed="rId3"/>
          <a:srcRect l="28530" t="36279" r="30074" b="28296"/>
          <a:stretch/>
        </p:blipFill>
        <p:spPr>
          <a:xfrm>
            <a:off x="7329604" y="4004762"/>
            <a:ext cx="3252396" cy="1565541"/>
          </a:xfrm>
          <a:prstGeom prst="rect">
            <a:avLst/>
          </a:prstGeom>
        </p:spPr>
      </p:pic>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28</a:t>
            </a:fld>
            <a:endParaRPr lang="it-IT" dirty="0"/>
          </a:p>
        </p:txBody>
      </p:sp>
      <p:sp>
        <p:nvSpPr>
          <p:cNvPr id="10" name="Rettangolo 9">
            <a:extLst>
              <a:ext uri="{FF2B5EF4-FFF2-40B4-BE49-F238E27FC236}">
                <a16:creationId xmlns:a16="http://schemas.microsoft.com/office/drawing/2014/main" id="{92A5FB25-9D16-4038-86A6-8573C6EF0A2E}"/>
              </a:ext>
            </a:extLst>
          </p:cNvPr>
          <p:cNvSpPr/>
          <p:nvPr/>
        </p:nvSpPr>
        <p:spPr>
          <a:xfrm>
            <a:off x="338227" y="1524762"/>
            <a:ext cx="5680999" cy="3847207"/>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Per ogni paziente può essere attivo un solo Piano Terapeutico, dunque nel momento in cui viene inserito un nuovo Piano, il precedente passa automaticamente in stato chiuso.</a:t>
            </a:r>
          </a:p>
          <a:p>
            <a:pPr algn="just">
              <a:spcBef>
                <a:spcPts val="300"/>
              </a:spcBef>
              <a:spcAft>
                <a:spcPts val="300"/>
              </a:spcAft>
            </a:pPr>
            <a:r>
              <a:rPr lang="it-IT" sz="1600" dirty="0">
                <a:solidFill>
                  <a:schemeClr val="bg2">
                    <a:lumMod val="10000"/>
                  </a:schemeClr>
                </a:solidFill>
              </a:rPr>
              <a:t>Per un Piano Terapeutico attivo è possibile (1):</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Visualizzarne tutti i dettagli (azione ‘’Dettaglio’’), da cui è possibile stampare il Piano Terapeutico e visualizzare lo storico delle ditte associate al paziente e delle riacutizzazioni associate all’assistito (se presenti);</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Visualizzare i dettagli delle autorizzazioni associate a tale Piano (azione ‘’Dettaglio Autorizzazioni’’);</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Chiuderlo (azione ‘’Chiusura del Piano Terapeutico’’); deve essere indicata </a:t>
            </a:r>
            <a:r>
              <a:rPr lang="it-IT" sz="1600" u="sng" dirty="0">
                <a:solidFill>
                  <a:schemeClr val="bg2">
                    <a:lumMod val="10000"/>
                  </a:schemeClr>
                </a:solidFill>
              </a:rPr>
              <a:t>obbligatoriamente</a:t>
            </a:r>
            <a:r>
              <a:rPr lang="it-IT" sz="1600" dirty="0">
                <a:solidFill>
                  <a:schemeClr val="bg2">
                    <a:lumMod val="10000"/>
                  </a:schemeClr>
                </a:solidFill>
              </a:rPr>
              <a:t> una “Motivazione” (campo testuale libero) (2).</a:t>
            </a:r>
          </a:p>
        </p:txBody>
      </p:sp>
      <p:sp>
        <p:nvSpPr>
          <p:cNvPr id="11" name="Rettangolo 10">
            <a:extLst>
              <a:ext uri="{FF2B5EF4-FFF2-40B4-BE49-F238E27FC236}">
                <a16:creationId xmlns:a16="http://schemas.microsoft.com/office/drawing/2014/main" id="{F8E2D20D-4EDD-42F1-B16E-CBC91464AAE8}"/>
              </a:ext>
            </a:extLst>
          </p:cNvPr>
          <p:cNvSpPr/>
          <p:nvPr/>
        </p:nvSpPr>
        <p:spPr>
          <a:xfrm>
            <a:off x="867583" y="765411"/>
            <a:ext cx="9302027" cy="400110"/>
          </a:xfrm>
          <a:prstGeom prst="rect">
            <a:avLst/>
          </a:prstGeom>
        </p:spPr>
        <p:txBody>
          <a:bodyPr wrap="square">
            <a:spAutoFit/>
          </a:bodyPr>
          <a:lstStyle/>
          <a:p>
            <a:r>
              <a:rPr lang="it-IT" sz="2000" b="1" dirty="0">
                <a:solidFill>
                  <a:srgbClr val="003D6A"/>
                </a:solidFill>
                <a:latin typeface="+mj-lt"/>
              </a:rPr>
              <a:t>Storico Piani Terapeutici: chiusura di un PT e sospensione fornitura (2/4)</a:t>
            </a:r>
          </a:p>
        </p:txBody>
      </p:sp>
      <p:sp>
        <p:nvSpPr>
          <p:cNvPr id="31" name="Connettore 6">
            <a:extLst>
              <a:ext uri="{FF2B5EF4-FFF2-40B4-BE49-F238E27FC236}">
                <a16:creationId xmlns:a16="http://schemas.microsoft.com/office/drawing/2014/main" id="{70CC1412-A242-4521-86A8-7FF5072057BE}"/>
              </a:ext>
            </a:extLst>
          </p:cNvPr>
          <p:cNvSpPr/>
          <p:nvPr/>
        </p:nvSpPr>
        <p:spPr>
          <a:xfrm>
            <a:off x="11486932" y="238713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32" name="Connettore 31">
            <a:extLst>
              <a:ext uri="{FF2B5EF4-FFF2-40B4-BE49-F238E27FC236}">
                <a16:creationId xmlns:a16="http://schemas.microsoft.com/office/drawing/2014/main" id="{DB01B0BC-2F3E-427A-9EAB-70AB2BF64077}"/>
              </a:ext>
            </a:extLst>
          </p:cNvPr>
          <p:cNvSpPr/>
          <p:nvPr/>
        </p:nvSpPr>
        <p:spPr>
          <a:xfrm>
            <a:off x="9168638" y="405349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a:t>
            </a:r>
          </a:p>
        </p:txBody>
      </p:sp>
      <p:pic>
        <p:nvPicPr>
          <p:cNvPr id="4" name="Immagine 3">
            <a:extLst>
              <a:ext uri="{FF2B5EF4-FFF2-40B4-BE49-F238E27FC236}">
                <a16:creationId xmlns:a16="http://schemas.microsoft.com/office/drawing/2014/main" id="{19B99A82-683C-479E-A39D-59357ACD41B7}"/>
              </a:ext>
            </a:extLst>
          </p:cNvPr>
          <p:cNvPicPr>
            <a:picLocks noChangeAspect="1"/>
          </p:cNvPicPr>
          <p:nvPr/>
        </p:nvPicPr>
        <p:blipFill>
          <a:blip r:embed="rId4"/>
          <a:stretch>
            <a:fillRect/>
          </a:stretch>
        </p:blipFill>
        <p:spPr>
          <a:xfrm>
            <a:off x="10263503" y="2394763"/>
            <a:ext cx="887409" cy="1036937"/>
          </a:xfrm>
          <a:prstGeom prst="rect">
            <a:avLst/>
          </a:prstGeom>
          <a:ln>
            <a:solidFill>
              <a:schemeClr val="bg1">
                <a:lumMod val="65000"/>
              </a:schemeClr>
            </a:solidFill>
          </a:ln>
        </p:spPr>
      </p:pic>
    </p:spTree>
    <p:extLst>
      <p:ext uri="{BB962C8B-B14F-4D97-AF65-F5344CB8AC3E}">
        <p14:creationId xmlns:p14="http://schemas.microsoft.com/office/powerpoint/2010/main" val="3210652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8F7529D-8731-4BDF-8230-53777CA8064A}"/>
              </a:ext>
            </a:extLst>
          </p:cNvPr>
          <p:cNvPicPr>
            <a:picLocks noChangeAspect="1"/>
          </p:cNvPicPr>
          <p:nvPr/>
        </p:nvPicPr>
        <p:blipFill>
          <a:blip r:embed="rId2"/>
          <a:stretch>
            <a:fillRect/>
          </a:stretch>
        </p:blipFill>
        <p:spPr>
          <a:xfrm>
            <a:off x="6702552" y="1177409"/>
            <a:ext cx="4844932" cy="1663859"/>
          </a:xfrm>
          <a:prstGeom prst="rect">
            <a:avLst/>
          </a:prstGeom>
        </p:spPr>
      </p:pic>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29</a:t>
            </a:fld>
            <a:endParaRPr lang="it-IT" dirty="0"/>
          </a:p>
        </p:txBody>
      </p:sp>
      <p:sp>
        <p:nvSpPr>
          <p:cNvPr id="10" name="Rettangolo 9">
            <a:extLst>
              <a:ext uri="{FF2B5EF4-FFF2-40B4-BE49-F238E27FC236}">
                <a16:creationId xmlns:a16="http://schemas.microsoft.com/office/drawing/2014/main" id="{92A5FB25-9D16-4038-86A6-8573C6EF0A2E}"/>
              </a:ext>
            </a:extLst>
          </p:cNvPr>
          <p:cNvSpPr/>
          <p:nvPr/>
        </p:nvSpPr>
        <p:spPr>
          <a:xfrm>
            <a:off x="338227" y="1524762"/>
            <a:ext cx="5680999" cy="4262705"/>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Scegliendo l’azione ‘’Dettaglio Autorizzazioni’’ appariranno la sezione in sola lettura ‘’dati anagrafici’’ (1) (cliccando su ‘’Dati Paziente’’ (2) si visualizzeranno tutti i dati riguardanti l’assistito) e la sezione ‘’Dati autorizzazioni associate al Piano Terapeutico’’ (3), contenente la lista di tutte le autorizzazioni presenti per quel Piano.</a:t>
            </a:r>
          </a:p>
          <a:p>
            <a:pPr algn="just">
              <a:spcBef>
                <a:spcPts val="300"/>
              </a:spcBef>
              <a:spcAft>
                <a:spcPts val="300"/>
              </a:spcAft>
            </a:pPr>
            <a:r>
              <a:rPr lang="it-IT" sz="1600" dirty="0">
                <a:solidFill>
                  <a:schemeClr val="bg2">
                    <a:lumMod val="10000"/>
                  </a:schemeClr>
                </a:solidFill>
              </a:rPr>
              <a:t>Per ogni autorizzazione presente in tale lista, l’unica azione possibile è ‘’Sospensione Fornitura </a:t>
            </a:r>
            <a:r>
              <a:rPr lang="it-IT" sz="1600" dirty="0" err="1">
                <a:solidFill>
                  <a:schemeClr val="bg2">
                    <a:lumMod val="10000"/>
                  </a:schemeClr>
                </a:solidFill>
              </a:rPr>
              <a:t>Ossigeno’</a:t>
            </a:r>
            <a:r>
              <a:rPr lang="it-IT" sz="1600" dirty="0">
                <a:solidFill>
                  <a:schemeClr val="bg2">
                    <a:lumMod val="10000"/>
                  </a:schemeClr>
                </a:solidFill>
              </a:rPr>
              <a:t>’ (4): inserendo </a:t>
            </a:r>
            <a:r>
              <a:rPr lang="it-IT" sz="1600" u="sng" dirty="0">
                <a:solidFill>
                  <a:schemeClr val="bg2">
                    <a:lumMod val="10000"/>
                  </a:schemeClr>
                </a:solidFill>
              </a:rPr>
              <a:t>obbligatoriamente</a:t>
            </a:r>
            <a:r>
              <a:rPr lang="it-IT" sz="1600" dirty="0">
                <a:solidFill>
                  <a:schemeClr val="bg2">
                    <a:lumMod val="10000"/>
                  </a:schemeClr>
                </a:solidFill>
              </a:rPr>
              <a:t> una motivazione e un intervallo di sospensione, si sospenderà la fornitura associata a quel Piano Terapeutico nell’intervallo di tempo indicato.</a:t>
            </a:r>
          </a:p>
          <a:p>
            <a:pPr algn="just">
              <a:spcBef>
                <a:spcPts val="300"/>
              </a:spcBef>
              <a:spcAft>
                <a:spcPts val="300"/>
              </a:spcAft>
            </a:pPr>
            <a:r>
              <a:rPr lang="it-IT" sz="1600" dirty="0">
                <a:solidFill>
                  <a:schemeClr val="bg2">
                    <a:lumMod val="10000"/>
                  </a:schemeClr>
                </a:solidFill>
              </a:rPr>
              <a:t>A seguito di una sospensione è possibile una riattivazione della stessa fornitura anche durante l’intervallo di sospensione precedentemente inserito, con l’azione sulla stessa autorizzazione ‘’Riattivazione Fornitura </a:t>
            </a:r>
            <a:r>
              <a:rPr lang="it-IT" sz="1600" dirty="0" err="1">
                <a:solidFill>
                  <a:schemeClr val="bg2">
                    <a:lumMod val="10000"/>
                  </a:schemeClr>
                </a:solidFill>
              </a:rPr>
              <a:t>Ossigeno’</a:t>
            </a:r>
            <a:r>
              <a:rPr lang="it-IT" sz="1600" dirty="0">
                <a:solidFill>
                  <a:schemeClr val="bg2">
                    <a:lumMod val="10000"/>
                  </a:schemeClr>
                </a:solidFill>
              </a:rPr>
              <a:t>’ (5).</a:t>
            </a:r>
          </a:p>
          <a:p>
            <a:pPr algn="just">
              <a:spcBef>
                <a:spcPts val="300"/>
              </a:spcBef>
              <a:spcAft>
                <a:spcPts val="300"/>
              </a:spcAft>
            </a:pPr>
            <a:endParaRPr lang="it-IT" sz="1600" dirty="0">
              <a:solidFill>
                <a:schemeClr val="bg2">
                  <a:lumMod val="10000"/>
                </a:schemeClr>
              </a:solidFill>
            </a:endParaRPr>
          </a:p>
        </p:txBody>
      </p:sp>
      <p:sp>
        <p:nvSpPr>
          <p:cNvPr id="11" name="Rettangolo 10">
            <a:extLst>
              <a:ext uri="{FF2B5EF4-FFF2-40B4-BE49-F238E27FC236}">
                <a16:creationId xmlns:a16="http://schemas.microsoft.com/office/drawing/2014/main" id="{F8E2D20D-4EDD-42F1-B16E-CBC91464AAE8}"/>
              </a:ext>
            </a:extLst>
          </p:cNvPr>
          <p:cNvSpPr/>
          <p:nvPr/>
        </p:nvSpPr>
        <p:spPr>
          <a:xfrm>
            <a:off x="867583" y="765411"/>
            <a:ext cx="9302027" cy="400110"/>
          </a:xfrm>
          <a:prstGeom prst="rect">
            <a:avLst/>
          </a:prstGeom>
        </p:spPr>
        <p:txBody>
          <a:bodyPr wrap="square">
            <a:spAutoFit/>
          </a:bodyPr>
          <a:lstStyle/>
          <a:p>
            <a:r>
              <a:rPr lang="it-IT" sz="2000" b="1" dirty="0">
                <a:solidFill>
                  <a:srgbClr val="003D6A"/>
                </a:solidFill>
                <a:latin typeface="+mj-lt"/>
              </a:rPr>
              <a:t>Storico Piani Terapeutici: chiusura di un PT e sospensione fornitura (3/4)</a:t>
            </a:r>
          </a:p>
        </p:txBody>
      </p:sp>
      <p:sp>
        <p:nvSpPr>
          <p:cNvPr id="31" name="Connettore 6">
            <a:extLst>
              <a:ext uri="{FF2B5EF4-FFF2-40B4-BE49-F238E27FC236}">
                <a16:creationId xmlns:a16="http://schemas.microsoft.com/office/drawing/2014/main" id="{70CC1412-A242-4521-86A8-7FF5072057BE}"/>
              </a:ext>
            </a:extLst>
          </p:cNvPr>
          <p:cNvSpPr/>
          <p:nvPr/>
        </p:nvSpPr>
        <p:spPr>
          <a:xfrm>
            <a:off x="8014620" y="111755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32" name="Connettore 31">
            <a:extLst>
              <a:ext uri="{FF2B5EF4-FFF2-40B4-BE49-F238E27FC236}">
                <a16:creationId xmlns:a16="http://schemas.microsoft.com/office/drawing/2014/main" id="{DB01B0BC-2F3E-427A-9EAB-70AB2BF64077}"/>
              </a:ext>
            </a:extLst>
          </p:cNvPr>
          <p:cNvSpPr/>
          <p:nvPr/>
        </p:nvSpPr>
        <p:spPr>
          <a:xfrm>
            <a:off x="9502852" y="252778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a:t>
            </a:r>
          </a:p>
        </p:txBody>
      </p:sp>
      <p:sp>
        <p:nvSpPr>
          <p:cNvPr id="8" name="Rettangolo 7">
            <a:extLst>
              <a:ext uri="{FF2B5EF4-FFF2-40B4-BE49-F238E27FC236}">
                <a16:creationId xmlns:a16="http://schemas.microsoft.com/office/drawing/2014/main" id="{D581ECDE-CADD-465F-8C47-45EC5E83DF98}"/>
              </a:ext>
            </a:extLst>
          </p:cNvPr>
          <p:cNvSpPr/>
          <p:nvPr/>
        </p:nvSpPr>
        <p:spPr>
          <a:xfrm>
            <a:off x="7407320" y="1632745"/>
            <a:ext cx="603504"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4BF1C0A9-FDF6-4135-B958-2C71BFFD5809}"/>
              </a:ext>
            </a:extLst>
          </p:cNvPr>
          <p:cNvSpPr/>
          <p:nvPr/>
        </p:nvSpPr>
        <p:spPr>
          <a:xfrm>
            <a:off x="9232646" y="1632746"/>
            <a:ext cx="603504"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B803CD05-7969-4907-A182-9420C2B0C7E9}"/>
              </a:ext>
            </a:extLst>
          </p:cNvPr>
          <p:cNvSpPr/>
          <p:nvPr/>
        </p:nvSpPr>
        <p:spPr>
          <a:xfrm>
            <a:off x="7370744" y="2037572"/>
            <a:ext cx="603504"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C11674F1-4433-4532-9754-593D3C71B88A}"/>
              </a:ext>
            </a:extLst>
          </p:cNvPr>
          <p:cNvPicPr>
            <a:picLocks noChangeAspect="1"/>
          </p:cNvPicPr>
          <p:nvPr/>
        </p:nvPicPr>
        <p:blipFill>
          <a:blip r:embed="rId3"/>
          <a:stretch>
            <a:fillRect/>
          </a:stretch>
        </p:blipFill>
        <p:spPr>
          <a:xfrm>
            <a:off x="6759146" y="2833565"/>
            <a:ext cx="4844932" cy="1419054"/>
          </a:xfrm>
          <a:prstGeom prst="rect">
            <a:avLst/>
          </a:prstGeom>
        </p:spPr>
      </p:pic>
      <p:sp>
        <p:nvSpPr>
          <p:cNvPr id="24" name="Connettore 23">
            <a:extLst>
              <a:ext uri="{FF2B5EF4-FFF2-40B4-BE49-F238E27FC236}">
                <a16:creationId xmlns:a16="http://schemas.microsoft.com/office/drawing/2014/main" id="{B29FEDEF-9313-4FA3-9E60-57FC3263C3A3}"/>
              </a:ext>
            </a:extLst>
          </p:cNvPr>
          <p:cNvSpPr/>
          <p:nvPr/>
        </p:nvSpPr>
        <p:spPr>
          <a:xfrm>
            <a:off x="9491322" y="2850516"/>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3</a:t>
            </a:r>
          </a:p>
        </p:txBody>
      </p:sp>
      <p:sp>
        <p:nvSpPr>
          <p:cNvPr id="25" name="Rettangolo 24">
            <a:extLst>
              <a:ext uri="{FF2B5EF4-FFF2-40B4-BE49-F238E27FC236}">
                <a16:creationId xmlns:a16="http://schemas.microsoft.com/office/drawing/2014/main" id="{E09A083F-F2BD-4B9E-BAB0-D208A5D0D2AB}"/>
              </a:ext>
            </a:extLst>
          </p:cNvPr>
          <p:cNvSpPr/>
          <p:nvPr/>
        </p:nvSpPr>
        <p:spPr>
          <a:xfrm>
            <a:off x="7820868" y="3880087"/>
            <a:ext cx="603504" cy="10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8BE107FD-E6E5-47A6-A2B5-82F050B8288B}"/>
              </a:ext>
            </a:extLst>
          </p:cNvPr>
          <p:cNvPicPr>
            <a:picLocks noChangeAspect="1"/>
          </p:cNvPicPr>
          <p:nvPr/>
        </p:nvPicPr>
        <p:blipFill>
          <a:blip r:embed="rId4"/>
          <a:stretch>
            <a:fillRect/>
          </a:stretch>
        </p:blipFill>
        <p:spPr>
          <a:xfrm>
            <a:off x="10250424" y="3595484"/>
            <a:ext cx="875694" cy="439439"/>
          </a:xfrm>
          <a:prstGeom prst="rect">
            <a:avLst/>
          </a:prstGeom>
          <a:ln>
            <a:solidFill>
              <a:schemeClr val="bg1">
                <a:lumMod val="75000"/>
              </a:schemeClr>
            </a:solidFill>
          </a:ln>
        </p:spPr>
      </p:pic>
      <p:sp>
        <p:nvSpPr>
          <p:cNvPr id="29" name="Connettore 28">
            <a:extLst>
              <a:ext uri="{FF2B5EF4-FFF2-40B4-BE49-F238E27FC236}">
                <a16:creationId xmlns:a16="http://schemas.microsoft.com/office/drawing/2014/main" id="{C7F3B8E6-8919-4632-B72E-8346CB3F43F3}"/>
              </a:ext>
            </a:extLst>
          </p:cNvPr>
          <p:cNvSpPr/>
          <p:nvPr/>
        </p:nvSpPr>
        <p:spPr>
          <a:xfrm>
            <a:off x="11435870" y="359548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4</a:t>
            </a:r>
          </a:p>
        </p:txBody>
      </p:sp>
      <p:pic>
        <p:nvPicPr>
          <p:cNvPr id="23" name="Immagine 22">
            <a:extLst>
              <a:ext uri="{FF2B5EF4-FFF2-40B4-BE49-F238E27FC236}">
                <a16:creationId xmlns:a16="http://schemas.microsoft.com/office/drawing/2014/main" id="{D035CCD8-B5BA-44AA-8494-030AE95610E2}"/>
              </a:ext>
            </a:extLst>
          </p:cNvPr>
          <p:cNvPicPr>
            <a:picLocks noChangeAspect="1"/>
          </p:cNvPicPr>
          <p:nvPr/>
        </p:nvPicPr>
        <p:blipFill>
          <a:blip r:embed="rId5"/>
          <a:stretch>
            <a:fillRect/>
          </a:stretch>
        </p:blipFill>
        <p:spPr>
          <a:xfrm>
            <a:off x="7709072" y="4118648"/>
            <a:ext cx="2113388" cy="1292773"/>
          </a:xfrm>
          <a:prstGeom prst="rect">
            <a:avLst/>
          </a:prstGeom>
        </p:spPr>
      </p:pic>
      <p:sp>
        <p:nvSpPr>
          <p:cNvPr id="33" name="Connettore 32">
            <a:extLst>
              <a:ext uri="{FF2B5EF4-FFF2-40B4-BE49-F238E27FC236}">
                <a16:creationId xmlns:a16="http://schemas.microsoft.com/office/drawing/2014/main" id="{2374EB21-4F31-4F79-8CB8-82B16D2439D5}"/>
              </a:ext>
            </a:extLst>
          </p:cNvPr>
          <p:cNvSpPr/>
          <p:nvPr/>
        </p:nvSpPr>
        <p:spPr>
          <a:xfrm>
            <a:off x="11435870" y="602170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5</a:t>
            </a:r>
          </a:p>
        </p:txBody>
      </p:sp>
      <p:pic>
        <p:nvPicPr>
          <p:cNvPr id="27" name="Immagine 26">
            <a:extLst>
              <a:ext uri="{FF2B5EF4-FFF2-40B4-BE49-F238E27FC236}">
                <a16:creationId xmlns:a16="http://schemas.microsoft.com/office/drawing/2014/main" id="{972EC1B8-C1EA-4A6A-A4FE-04B8798ADACB}"/>
              </a:ext>
            </a:extLst>
          </p:cNvPr>
          <p:cNvPicPr>
            <a:picLocks noChangeAspect="1"/>
          </p:cNvPicPr>
          <p:nvPr/>
        </p:nvPicPr>
        <p:blipFill rotWithShape="1">
          <a:blip r:embed="rId6"/>
          <a:srcRect l="8742" t="43235" r="9850" b="31575"/>
          <a:stretch/>
        </p:blipFill>
        <p:spPr>
          <a:xfrm>
            <a:off x="7150608" y="5557431"/>
            <a:ext cx="4221480" cy="734787"/>
          </a:xfrm>
          <a:prstGeom prst="rect">
            <a:avLst/>
          </a:prstGeom>
        </p:spPr>
      </p:pic>
      <p:pic>
        <p:nvPicPr>
          <p:cNvPr id="35" name="Immagine 34">
            <a:extLst>
              <a:ext uri="{FF2B5EF4-FFF2-40B4-BE49-F238E27FC236}">
                <a16:creationId xmlns:a16="http://schemas.microsoft.com/office/drawing/2014/main" id="{1D2B610A-4937-45DF-B190-D8FD4BD873E6}"/>
              </a:ext>
            </a:extLst>
          </p:cNvPr>
          <p:cNvPicPr>
            <a:picLocks noChangeAspect="1"/>
          </p:cNvPicPr>
          <p:nvPr/>
        </p:nvPicPr>
        <p:blipFill>
          <a:blip r:embed="rId7"/>
          <a:stretch>
            <a:fillRect/>
          </a:stretch>
        </p:blipFill>
        <p:spPr>
          <a:xfrm>
            <a:off x="10224112" y="5966612"/>
            <a:ext cx="902006" cy="439439"/>
          </a:xfrm>
          <a:prstGeom prst="rect">
            <a:avLst/>
          </a:prstGeom>
          <a:ln>
            <a:solidFill>
              <a:schemeClr val="bg1">
                <a:lumMod val="75000"/>
              </a:schemeClr>
            </a:solidFill>
          </a:ln>
        </p:spPr>
      </p:pic>
    </p:spTree>
    <p:extLst>
      <p:ext uri="{BB962C8B-B14F-4D97-AF65-F5344CB8AC3E}">
        <p14:creationId xmlns:p14="http://schemas.microsoft.com/office/powerpoint/2010/main" val="183799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781367"/>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03 Home Page Piattaforma </a:t>
            </a:r>
            <a:endParaRPr lang="it-IT" dirty="0">
              <a:solidFill>
                <a:schemeClr val="bg1"/>
              </a:solidFill>
            </a:endParaRP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05 Dettaglio Assistito</a:t>
            </a:r>
            <a:endParaRPr lang="it-IT" dirty="0">
              <a:solidFill>
                <a:schemeClr val="bg1"/>
              </a:solidFill>
            </a:endParaRP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04 Ricerca Assistiti</a:t>
            </a:r>
            <a:endParaRPr lang="it-IT" dirty="0">
              <a:solidFill>
                <a:schemeClr val="bg1"/>
              </a:solidFill>
            </a:endParaRP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07 Storico Piani Terapeutici: chiusura di un PT e sospensione fornitura </a:t>
            </a:r>
            <a:endParaRPr lang="it-IT" dirty="0">
              <a:solidFill>
                <a:schemeClr val="bg1"/>
              </a:solidFill>
            </a:endParaRP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06 Inserimento di un Piano Terapeutico</a:t>
            </a:r>
            <a:endParaRPr lang="it-IT" dirty="0">
              <a:solidFill>
                <a:schemeClr val="bg1"/>
              </a:solidFill>
            </a:endParaRP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08 Riacutizzazione</a:t>
            </a:r>
            <a:endParaRPr lang="it-IT" dirty="0">
              <a:solidFill>
                <a:schemeClr val="bg1"/>
              </a:solidFill>
            </a:endParaRPr>
          </a:p>
        </p:txBody>
      </p:sp>
    </p:spTree>
    <p:extLst>
      <p:ext uri="{BB962C8B-B14F-4D97-AF65-F5344CB8AC3E}">
        <p14:creationId xmlns:p14="http://schemas.microsoft.com/office/powerpoint/2010/main" val="1323521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C9AC80AA-EE3D-40F8-84F7-D4D7FC005E8B}"/>
              </a:ext>
            </a:extLst>
          </p:cNvPr>
          <p:cNvGrpSpPr/>
          <p:nvPr/>
        </p:nvGrpSpPr>
        <p:grpSpPr>
          <a:xfrm>
            <a:off x="6025800" y="3183842"/>
            <a:ext cx="5328000" cy="1129418"/>
            <a:chOff x="4162425" y="2566988"/>
            <a:chExt cx="7467600" cy="1384790"/>
          </a:xfrm>
        </p:grpSpPr>
        <p:pic>
          <p:nvPicPr>
            <p:cNvPr id="18" name="Immagine 17">
              <a:extLst>
                <a:ext uri="{FF2B5EF4-FFF2-40B4-BE49-F238E27FC236}">
                  <a16:creationId xmlns:a16="http://schemas.microsoft.com/office/drawing/2014/main" id="{EC5064B7-CB3B-4B24-BDFB-2B83AA5AB838}"/>
                </a:ext>
              </a:extLst>
            </p:cNvPr>
            <p:cNvPicPr>
              <a:picLocks noChangeAspect="1"/>
            </p:cNvPicPr>
            <p:nvPr/>
          </p:nvPicPr>
          <p:blipFill rotWithShape="1">
            <a:blip r:embed="rId2"/>
            <a:srcRect l="18946" t="47987" r="19805" b="31821"/>
            <a:stretch/>
          </p:blipFill>
          <p:spPr>
            <a:xfrm>
              <a:off x="4162425" y="2566988"/>
              <a:ext cx="7467600" cy="1384790"/>
            </a:xfrm>
            <a:prstGeom prst="rect">
              <a:avLst/>
            </a:prstGeom>
          </p:spPr>
        </p:pic>
        <p:sp>
          <p:nvSpPr>
            <p:cNvPr id="20" name="Rettangolo 19">
              <a:extLst>
                <a:ext uri="{FF2B5EF4-FFF2-40B4-BE49-F238E27FC236}">
                  <a16:creationId xmlns:a16="http://schemas.microsoft.com/office/drawing/2014/main" id="{B103864D-C94B-4408-9459-FF26141F8E45}"/>
                </a:ext>
              </a:extLst>
            </p:cNvPr>
            <p:cNvSpPr/>
            <p:nvPr/>
          </p:nvSpPr>
          <p:spPr>
            <a:xfrm>
              <a:off x="6145218" y="3139848"/>
              <a:ext cx="965520" cy="178939"/>
            </a:xfrm>
            <a:prstGeom prst="rect">
              <a:avLst/>
            </a:prstGeom>
            <a:solidFill>
              <a:srgbClr val="B2C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C31144AD-6479-415E-9F4A-D642D5A4AA01}"/>
                </a:ext>
              </a:extLst>
            </p:cNvPr>
            <p:cNvSpPr/>
            <p:nvPr/>
          </p:nvSpPr>
          <p:spPr>
            <a:xfrm>
              <a:off x="6145218" y="3569197"/>
              <a:ext cx="1010956" cy="196311"/>
            </a:xfrm>
            <a:prstGeom prst="rect">
              <a:avLst/>
            </a:prstGeom>
            <a:solidFill>
              <a:srgbClr val="AB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23" name="Gruppo 22">
            <a:extLst>
              <a:ext uri="{FF2B5EF4-FFF2-40B4-BE49-F238E27FC236}">
                <a16:creationId xmlns:a16="http://schemas.microsoft.com/office/drawing/2014/main" id="{8136A13F-3339-41B4-A670-F639775D5F7D}"/>
              </a:ext>
            </a:extLst>
          </p:cNvPr>
          <p:cNvGrpSpPr/>
          <p:nvPr/>
        </p:nvGrpSpPr>
        <p:grpSpPr>
          <a:xfrm>
            <a:off x="6025800" y="1410441"/>
            <a:ext cx="5276630" cy="1489268"/>
            <a:chOff x="4162425" y="4410909"/>
            <a:chExt cx="7372351" cy="1834237"/>
          </a:xfrm>
        </p:grpSpPr>
        <p:pic>
          <p:nvPicPr>
            <p:cNvPr id="24" name="Immagine 23">
              <a:extLst>
                <a:ext uri="{FF2B5EF4-FFF2-40B4-BE49-F238E27FC236}">
                  <a16:creationId xmlns:a16="http://schemas.microsoft.com/office/drawing/2014/main" id="{CD79240E-6512-43D9-B7E7-A0898D04FB6B}"/>
                </a:ext>
              </a:extLst>
            </p:cNvPr>
            <p:cNvPicPr>
              <a:picLocks noChangeAspect="1"/>
            </p:cNvPicPr>
            <p:nvPr/>
          </p:nvPicPr>
          <p:blipFill rotWithShape="1">
            <a:blip r:embed="rId3"/>
            <a:srcRect l="19141" t="48393" r="20390" b="24861"/>
            <a:stretch/>
          </p:blipFill>
          <p:spPr>
            <a:xfrm>
              <a:off x="4162425" y="4410909"/>
              <a:ext cx="7372351" cy="1834237"/>
            </a:xfrm>
            <a:prstGeom prst="rect">
              <a:avLst/>
            </a:prstGeom>
          </p:spPr>
        </p:pic>
        <p:sp>
          <p:nvSpPr>
            <p:cNvPr id="25" name="Rettangolo 24">
              <a:extLst>
                <a:ext uri="{FF2B5EF4-FFF2-40B4-BE49-F238E27FC236}">
                  <a16:creationId xmlns:a16="http://schemas.microsoft.com/office/drawing/2014/main" id="{C88CD999-810A-477F-94B6-D15DE5F545CA}"/>
                </a:ext>
              </a:extLst>
            </p:cNvPr>
            <p:cNvSpPr/>
            <p:nvPr/>
          </p:nvSpPr>
          <p:spPr>
            <a:xfrm>
              <a:off x="6096000" y="4973381"/>
              <a:ext cx="965520" cy="178939"/>
            </a:xfrm>
            <a:prstGeom prst="rect">
              <a:avLst/>
            </a:prstGeom>
            <a:solidFill>
              <a:srgbClr val="C2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ttangolo 25">
              <a:extLst>
                <a:ext uri="{FF2B5EF4-FFF2-40B4-BE49-F238E27FC236}">
                  <a16:creationId xmlns:a16="http://schemas.microsoft.com/office/drawing/2014/main" id="{7AB6D83B-6FC1-4DD1-880F-E6314FAF81C1}"/>
                </a:ext>
              </a:extLst>
            </p:cNvPr>
            <p:cNvSpPr/>
            <p:nvPr/>
          </p:nvSpPr>
          <p:spPr>
            <a:xfrm>
              <a:off x="6107357" y="5392673"/>
              <a:ext cx="1010956" cy="196311"/>
            </a:xfrm>
            <a:prstGeom prst="rect">
              <a:avLst/>
            </a:prstGeom>
            <a:solidFill>
              <a:srgbClr val="AB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a:extLst>
                <a:ext uri="{FF2B5EF4-FFF2-40B4-BE49-F238E27FC236}">
                  <a16:creationId xmlns:a16="http://schemas.microsoft.com/office/drawing/2014/main" id="{53516A45-F4A5-47C1-BFA5-9DA42C92B3F8}"/>
                </a:ext>
              </a:extLst>
            </p:cNvPr>
            <p:cNvSpPr/>
            <p:nvPr/>
          </p:nvSpPr>
          <p:spPr>
            <a:xfrm>
              <a:off x="6107357" y="5755156"/>
              <a:ext cx="965520" cy="289738"/>
            </a:xfrm>
            <a:prstGeom prst="rect">
              <a:avLst/>
            </a:prstGeom>
            <a:solidFill>
              <a:srgbClr val="E1C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30</a:t>
            </a:fld>
            <a:endParaRPr lang="it-IT" dirty="0"/>
          </a:p>
        </p:txBody>
      </p:sp>
      <p:sp>
        <p:nvSpPr>
          <p:cNvPr id="15" name="Connettore 6">
            <a:extLst>
              <a:ext uri="{FF2B5EF4-FFF2-40B4-BE49-F238E27FC236}">
                <a16:creationId xmlns:a16="http://schemas.microsoft.com/office/drawing/2014/main" id="{8E3FA5C3-D7C2-4820-8F12-1DD6FB484702}"/>
              </a:ext>
            </a:extLst>
          </p:cNvPr>
          <p:cNvSpPr/>
          <p:nvPr/>
        </p:nvSpPr>
        <p:spPr>
          <a:xfrm>
            <a:off x="11138658" y="2508256"/>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17" name="Connettore 6">
            <a:extLst>
              <a:ext uri="{FF2B5EF4-FFF2-40B4-BE49-F238E27FC236}">
                <a16:creationId xmlns:a16="http://schemas.microsoft.com/office/drawing/2014/main" id="{90CA5C97-BD5B-436A-92DF-8DC76982B5A2}"/>
              </a:ext>
            </a:extLst>
          </p:cNvPr>
          <p:cNvSpPr/>
          <p:nvPr/>
        </p:nvSpPr>
        <p:spPr>
          <a:xfrm>
            <a:off x="11137800" y="365106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28" name="Rettangolo 27">
            <a:extLst>
              <a:ext uri="{FF2B5EF4-FFF2-40B4-BE49-F238E27FC236}">
                <a16:creationId xmlns:a16="http://schemas.microsoft.com/office/drawing/2014/main" id="{B3351617-543D-43CB-A9EE-913056CEA464}"/>
              </a:ext>
            </a:extLst>
          </p:cNvPr>
          <p:cNvSpPr/>
          <p:nvPr/>
        </p:nvSpPr>
        <p:spPr>
          <a:xfrm>
            <a:off x="338227" y="1505712"/>
            <a:ext cx="5000255" cy="3200876"/>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Per un Piano Terapeutico in stato chiuso e chiuso forzatamente (1) è possibile solo l’azione ‘’Dettaglio’’, per poterne visualizzare tutti i dettagli.</a:t>
            </a:r>
          </a:p>
          <a:p>
            <a:pPr algn="just">
              <a:spcBef>
                <a:spcPts val="300"/>
              </a:spcBef>
              <a:spcAft>
                <a:spcPts val="300"/>
              </a:spcAft>
            </a:pPr>
            <a:r>
              <a:rPr lang="it-IT" sz="1600" dirty="0">
                <a:solidFill>
                  <a:schemeClr val="bg2">
                    <a:lumMod val="10000"/>
                  </a:schemeClr>
                </a:solidFill>
              </a:rPr>
              <a:t>Per un Piano Terapeutico in stato bozza (2) è possibile l’azione ‘’Continua Compilazione Piano Terapeutico’’, per terminare la compilazione in precedenza momentaneamente sospesa.</a:t>
            </a:r>
          </a:p>
          <a:p>
            <a:pPr algn="just">
              <a:spcBef>
                <a:spcPts val="300"/>
              </a:spcBef>
              <a:spcAft>
                <a:spcPts val="300"/>
              </a:spcAft>
            </a:pPr>
            <a:r>
              <a:rPr lang="it-IT" sz="1600" dirty="0">
                <a:solidFill>
                  <a:schemeClr val="bg2">
                    <a:lumMod val="10000"/>
                  </a:schemeClr>
                </a:solidFill>
              </a:rPr>
              <a:t>Per un Piano Terapeutico in stato erogato (3) è possibile l’azione ‘’Dettaglio’’ per poterne visualizzare tutti i dettagli e l’azione ‘’Dettaglio Autorizzazioni’’ per visualizzare tutte le autorizzazioni associate al Piano Terapeutico.</a:t>
            </a:r>
          </a:p>
        </p:txBody>
      </p:sp>
      <p:sp>
        <p:nvSpPr>
          <p:cNvPr id="29" name="Rettangolo 28">
            <a:extLst>
              <a:ext uri="{FF2B5EF4-FFF2-40B4-BE49-F238E27FC236}">
                <a16:creationId xmlns:a16="http://schemas.microsoft.com/office/drawing/2014/main" id="{79A2CF6C-7D03-4240-A45A-82BDE10E383C}"/>
              </a:ext>
            </a:extLst>
          </p:cNvPr>
          <p:cNvSpPr/>
          <p:nvPr/>
        </p:nvSpPr>
        <p:spPr>
          <a:xfrm>
            <a:off x="867583" y="765411"/>
            <a:ext cx="9264957" cy="400110"/>
          </a:xfrm>
          <a:prstGeom prst="rect">
            <a:avLst/>
          </a:prstGeom>
        </p:spPr>
        <p:txBody>
          <a:bodyPr wrap="square">
            <a:spAutoFit/>
          </a:bodyPr>
          <a:lstStyle/>
          <a:p>
            <a:r>
              <a:rPr lang="it-IT" sz="2000" b="1" dirty="0">
                <a:solidFill>
                  <a:srgbClr val="003D6A"/>
                </a:solidFill>
                <a:latin typeface="+mj-lt"/>
              </a:rPr>
              <a:t>Storico Piani Terapeutici: chiusura di un PT e sospensione fornitura (4/4)</a:t>
            </a:r>
          </a:p>
        </p:txBody>
      </p:sp>
      <p:pic>
        <p:nvPicPr>
          <p:cNvPr id="5" name="Immagine 4">
            <a:extLst>
              <a:ext uri="{FF2B5EF4-FFF2-40B4-BE49-F238E27FC236}">
                <a16:creationId xmlns:a16="http://schemas.microsoft.com/office/drawing/2014/main" id="{30D0FB17-BB59-4365-B1C6-34511C362A0E}"/>
              </a:ext>
            </a:extLst>
          </p:cNvPr>
          <p:cNvPicPr>
            <a:picLocks noChangeAspect="1"/>
          </p:cNvPicPr>
          <p:nvPr/>
        </p:nvPicPr>
        <p:blipFill rotWithShape="1">
          <a:blip r:embed="rId4"/>
          <a:srcRect l="2600" t="28834" r="3017" b="33389"/>
          <a:stretch/>
        </p:blipFill>
        <p:spPr>
          <a:xfrm>
            <a:off x="5921341" y="4597393"/>
            <a:ext cx="5540459" cy="1247426"/>
          </a:xfrm>
          <a:prstGeom prst="rect">
            <a:avLst/>
          </a:prstGeom>
        </p:spPr>
      </p:pic>
      <p:sp>
        <p:nvSpPr>
          <p:cNvPr id="19" name="Rettangolo 18">
            <a:extLst>
              <a:ext uri="{FF2B5EF4-FFF2-40B4-BE49-F238E27FC236}">
                <a16:creationId xmlns:a16="http://schemas.microsoft.com/office/drawing/2014/main" id="{7484EAB1-D41A-4765-876C-D9BE1D4314C4}"/>
              </a:ext>
            </a:extLst>
          </p:cNvPr>
          <p:cNvSpPr/>
          <p:nvPr/>
        </p:nvSpPr>
        <p:spPr>
          <a:xfrm>
            <a:off x="7431723" y="4970622"/>
            <a:ext cx="688881" cy="145940"/>
          </a:xfrm>
          <a:prstGeom prst="rect">
            <a:avLst/>
          </a:prstGeom>
          <a:solidFill>
            <a:srgbClr val="C2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ttangolo 21">
            <a:extLst>
              <a:ext uri="{FF2B5EF4-FFF2-40B4-BE49-F238E27FC236}">
                <a16:creationId xmlns:a16="http://schemas.microsoft.com/office/drawing/2014/main" id="{2DB68887-0816-413F-B321-0B2E30AED172}"/>
              </a:ext>
            </a:extLst>
          </p:cNvPr>
          <p:cNvSpPr/>
          <p:nvPr/>
        </p:nvSpPr>
        <p:spPr>
          <a:xfrm>
            <a:off x="7430013" y="5301619"/>
            <a:ext cx="688881" cy="145940"/>
          </a:xfrm>
          <a:prstGeom prst="rect">
            <a:avLst/>
          </a:prstGeom>
          <a:solidFill>
            <a:srgbClr val="96B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Rettangolo 29">
            <a:extLst>
              <a:ext uri="{FF2B5EF4-FFF2-40B4-BE49-F238E27FC236}">
                <a16:creationId xmlns:a16="http://schemas.microsoft.com/office/drawing/2014/main" id="{EF32B5AA-B5E7-4B98-B86A-D74837D9D761}"/>
              </a:ext>
            </a:extLst>
          </p:cNvPr>
          <p:cNvSpPr/>
          <p:nvPr/>
        </p:nvSpPr>
        <p:spPr>
          <a:xfrm>
            <a:off x="7428303" y="5597855"/>
            <a:ext cx="688881" cy="145940"/>
          </a:xfrm>
          <a:prstGeom prst="rect">
            <a:avLst/>
          </a:prstGeom>
          <a:solidFill>
            <a:srgbClr val="F3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Connettore 6">
            <a:extLst>
              <a:ext uri="{FF2B5EF4-FFF2-40B4-BE49-F238E27FC236}">
                <a16:creationId xmlns:a16="http://schemas.microsoft.com/office/drawing/2014/main" id="{772865A4-7E18-4C61-A9F1-105B06B03F6D}"/>
              </a:ext>
            </a:extLst>
          </p:cNvPr>
          <p:cNvSpPr/>
          <p:nvPr/>
        </p:nvSpPr>
        <p:spPr>
          <a:xfrm>
            <a:off x="11204704" y="526658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p>
        </p:txBody>
      </p:sp>
      <p:pic>
        <p:nvPicPr>
          <p:cNvPr id="33" name="Immagine 32">
            <a:extLst>
              <a:ext uri="{FF2B5EF4-FFF2-40B4-BE49-F238E27FC236}">
                <a16:creationId xmlns:a16="http://schemas.microsoft.com/office/drawing/2014/main" id="{29AF1985-E94F-4A14-A939-5D4127E4F17A}"/>
              </a:ext>
            </a:extLst>
          </p:cNvPr>
          <p:cNvPicPr>
            <a:picLocks noChangeAspect="1"/>
          </p:cNvPicPr>
          <p:nvPr/>
        </p:nvPicPr>
        <p:blipFill rotWithShape="1">
          <a:blip r:embed="rId5"/>
          <a:srcRect b="37297"/>
          <a:stretch/>
        </p:blipFill>
        <p:spPr>
          <a:xfrm>
            <a:off x="10030968" y="5301619"/>
            <a:ext cx="838641" cy="594359"/>
          </a:xfrm>
          <a:prstGeom prst="rect">
            <a:avLst/>
          </a:prstGeom>
          <a:ln>
            <a:noFill/>
          </a:ln>
        </p:spPr>
      </p:pic>
    </p:spTree>
    <p:extLst>
      <p:ext uri="{BB962C8B-B14F-4D97-AF65-F5344CB8AC3E}">
        <p14:creationId xmlns:p14="http://schemas.microsoft.com/office/powerpoint/2010/main" val="1031104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3925257"/>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03 Home Page Piattaforma </a:t>
            </a: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05 Dettaglio Assistito</a:t>
            </a: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04 Ricerca Assistiti</a:t>
            </a: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07 Storico Piani Terapeutici: chiusura di un PT e sospensione fornitura </a:t>
            </a: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06 Inserimento di un Piano Terapeutico</a:t>
            </a: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08 Riacutizzazione</a:t>
            </a:r>
          </a:p>
        </p:txBody>
      </p:sp>
    </p:spTree>
    <p:extLst>
      <p:ext uri="{BB962C8B-B14F-4D97-AF65-F5344CB8AC3E}">
        <p14:creationId xmlns:p14="http://schemas.microsoft.com/office/powerpoint/2010/main" val="4162423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2B2BF5-2170-4090-BF29-A5C1030DA9D6}"/>
              </a:ext>
            </a:extLst>
          </p:cNvPr>
          <p:cNvPicPr>
            <a:picLocks noChangeAspect="1"/>
          </p:cNvPicPr>
          <p:nvPr/>
        </p:nvPicPr>
        <p:blipFill rotWithShape="1">
          <a:blip r:embed="rId2"/>
          <a:srcRect l="2910" t="12218" r="2506" b="19959"/>
          <a:stretch/>
        </p:blipFill>
        <p:spPr>
          <a:xfrm>
            <a:off x="5907640" y="1436314"/>
            <a:ext cx="5929041" cy="2391491"/>
          </a:xfrm>
          <a:prstGeom prst="rect">
            <a:avLst/>
          </a:prstGeom>
        </p:spPr>
      </p:pic>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32</a:t>
            </a:fld>
            <a:endParaRPr lang="it-IT" dirty="0"/>
          </a:p>
        </p:txBody>
      </p:sp>
      <p:sp>
        <p:nvSpPr>
          <p:cNvPr id="28" name="Rettangolo 27">
            <a:extLst>
              <a:ext uri="{FF2B5EF4-FFF2-40B4-BE49-F238E27FC236}">
                <a16:creationId xmlns:a16="http://schemas.microsoft.com/office/drawing/2014/main" id="{B3351617-543D-43CB-A9EE-913056CEA464}"/>
              </a:ext>
            </a:extLst>
          </p:cNvPr>
          <p:cNvSpPr/>
          <p:nvPr/>
        </p:nvSpPr>
        <p:spPr>
          <a:xfrm>
            <a:off x="338227" y="1505712"/>
            <a:ext cx="5000255" cy="3277820"/>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Nel caso di riacutizzazione di un assistito, l’utente Specialista Prescrittore può aumentare il fabbisogno di prescrizione dell’ossigeno liquido del 30%.</a:t>
            </a:r>
          </a:p>
          <a:p>
            <a:pPr algn="just">
              <a:spcBef>
                <a:spcPts val="300"/>
              </a:spcBef>
              <a:spcAft>
                <a:spcPts val="300"/>
              </a:spcAft>
            </a:pPr>
            <a:r>
              <a:rPr lang="it-IT" sz="1600" dirty="0">
                <a:solidFill>
                  <a:schemeClr val="bg2">
                    <a:lumMod val="10000"/>
                  </a:schemeClr>
                </a:solidFill>
              </a:rPr>
              <a:t>A seguito di tale aumento, la Ditta può nuovamente effettuare consegne. Il calcolo di tale aumento avviene considerando i litri giornalieri prescritti aumentandoli del 30% per i successivi 15 giorni.</a:t>
            </a:r>
          </a:p>
          <a:p>
            <a:pPr algn="just">
              <a:spcBef>
                <a:spcPts val="300"/>
              </a:spcBef>
              <a:spcAft>
                <a:spcPts val="300"/>
              </a:spcAft>
            </a:pPr>
            <a:endParaRPr lang="it-IT" sz="1600" dirty="0">
              <a:solidFill>
                <a:schemeClr val="bg2">
                  <a:lumMod val="10000"/>
                </a:schemeClr>
              </a:solidFill>
            </a:endParaRPr>
          </a:p>
          <a:p>
            <a:pPr algn="just">
              <a:spcBef>
                <a:spcPts val="300"/>
              </a:spcBef>
              <a:spcAft>
                <a:spcPts val="300"/>
              </a:spcAft>
            </a:pPr>
            <a:r>
              <a:rPr lang="it-IT" sz="1600" u="sng" dirty="0">
                <a:solidFill>
                  <a:schemeClr val="bg2">
                    <a:lumMod val="10000"/>
                  </a:schemeClr>
                </a:solidFill>
              </a:rPr>
              <a:t>È possibile inserire 1 sola riacutizzazione nel caso di Piano Terapeutico con durata minore o uguale di 6 mesi, oppure 2 riacutizzazioni per i Piani con durata maggiore di 6 mesi.</a:t>
            </a:r>
          </a:p>
        </p:txBody>
      </p:sp>
      <p:sp>
        <p:nvSpPr>
          <p:cNvPr id="29" name="Rettangolo 28">
            <a:extLst>
              <a:ext uri="{FF2B5EF4-FFF2-40B4-BE49-F238E27FC236}">
                <a16:creationId xmlns:a16="http://schemas.microsoft.com/office/drawing/2014/main" id="{79A2CF6C-7D03-4240-A45A-82BDE10E383C}"/>
              </a:ext>
            </a:extLst>
          </p:cNvPr>
          <p:cNvSpPr/>
          <p:nvPr/>
        </p:nvSpPr>
        <p:spPr>
          <a:xfrm>
            <a:off x="867583" y="765411"/>
            <a:ext cx="9264957" cy="400110"/>
          </a:xfrm>
          <a:prstGeom prst="rect">
            <a:avLst/>
          </a:prstGeom>
        </p:spPr>
        <p:txBody>
          <a:bodyPr wrap="square">
            <a:spAutoFit/>
          </a:bodyPr>
          <a:lstStyle/>
          <a:p>
            <a:r>
              <a:rPr lang="it-IT" sz="2000" b="1" dirty="0">
                <a:solidFill>
                  <a:srgbClr val="003D6A"/>
                </a:solidFill>
                <a:latin typeface="+mj-lt"/>
              </a:rPr>
              <a:t>Riacutizzazione (1/2)</a:t>
            </a:r>
          </a:p>
        </p:txBody>
      </p:sp>
      <p:sp>
        <p:nvSpPr>
          <p:cNvPr id="13" name="Rettangolo 12">
            <a:extLst>
              <a:ext uri="{FF2B5EF4-FFF2-40B4-BE49-F238E27FC236}">
                <a16:creationId xmlns:a16="http://schemas.microsoft.com/office/drawing/2014/main" id="{FFB9820D-7E3A-452F-A846-DB9C3EA76565}"/>
              </a:ext>
            </a:extLst>
          </p:cNvPr>
          <p:cNvSpPr/>
          <p:nvPr/>
        </p:nvSpPr>
        <p:spPr>
          <a:xfrm>
            <a:off x="7315914" y="2763314"/>
            <a:ext cx="57607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93763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2B2BF5-2170-4090-BF29-A5C1030DA9D6}"/>
              </a:ext>
            </a:extLst>
          </p:cNvPr>
          <p:cNvPicPr>
            <a:picLocks noChangeAspect="1"/>
          </p:cNvPicPr>
          <p:nvPr/>
        </p:nvPicPr>
        <p:blipFill rotWithShape="1">
          <a:blip r:embed="rId2"/>
          <a:srcRect l="2910" t="12218" r="2506" b="19959"/>
          <a:stretch/>
        </p:blipFill>
        <p:spPr>
          <a:xfrm>
            <a:off x="5691543" y="1436314"/>
            <a:ext cx="5991032" cy="2416495"/>
          </a:xfrm>
          <a:prstGeom prst="rect">
            <a:avLst/>
          </a:prstGeom>
        </p:spPr>
      </p:pic>
      <p:pic>
        <p:nvPicPr>
          <p:cNvPr id="12" name="Immagine 11">
            <a:extLst>
              <a:ext uri="{FF2B5EF4-FFF2-40B4-BE49-F238E27FC236}">
                <a16:creationId xmlns:a16="http://schemas.microsoft.com/office/drawing/2014/main" id="{487C886F-C1CC-4C60-A65A-1F2999AA203C}"/>
              </a:ext>
            </a:extLst>
          </p:cNvPr>
          <p:cNvPicPr>
            <a:picLocks noChangeAspect="1"/>
          </p:cNvPicPr>
          <p:nvPr/>
        </p:nvPicPr>
        <p:blipFill rotWithShape="1">
          <a:blip r:embed="rId3"/>
          <a:srcRect l="18750" t="33514" r="19150" b="22683"/>
          <a:stretch/>
        </p:blipFill>
        <p:spPr>
          <a:xfrm>
            <a:off x="6767744" y="4123602"/>
            <a:ext cx="3966489" cy="1573754"/>
          </a:xfrm>
          <a:prstGeom prst="rect">
            <a:avLst/>
          </a:prstGeom>
        </p:spPr>
      </p:pic>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33</a:t>
            </a:fld>
            <a:endParaRPr lang="it-IT" dirty="0"/>
          </a:p>
        </p:txBody>
      </p:sp>
      <p:sp>
        <p:nvSpPr>
          <p:cNvPr id="15" name="Connettore 6">
            <a:extLst>
              <a:ext uri="{FF2B5EF4-FFF2-40B4-BE49-F238E27FC236}">
                <a16:creationId xmlns:a16="http://schemas.microsoft.com/office/drawing/2014/main" id="{8E3FA5C3-D7C2-4820-8F12-1DD6FB484702}"/>
              </a:ext>
            </a:extLst>
          </p:cNvPr>
          <p:cNvSpPr/>
          <p:nvPr/>
        </p:nvSpPr>
        <p:spPr>
          <a:xfrm>
            <a:off x="11349669" y="2419865"/>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p>
        </p:txBody>
      </p:sp>
      <p:sp>
        <p:nvSpPr>
          <p:cNvPr id="17" name="Connettore 6">
            <a:extLst>
              <a:ext uri="{FF2B5EF4-FFF2-40B4-BE49-F238E27FC236}">
                <a16:creationId xmlns:a16="http://schemas.microsoft.com/office/drawing/2014/main" id="{90CA5C97-BD5B-436A-92DF-8DC76982B5A2}"/>
              </a:ext>
            </a:extLst>
          </p:cNvPr>
          <p:cNvSpPr/>
          <p:nvPr/>
        </p:nvSpPr>
        <p:spPr>
          <a:xfrm>
            <a:off x="10595411" y="540993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2</a:t>
            </a:r>
          </a:p>
        </p:txBody>
      </p:sp>
      <p:sp>
        <p:nvSpPr>
          <p:cNvPr id="28" name="Rettangolo 27">
            <a:extLst>
              <a:ext uri="{FF2B5EF4-FFF2-40B4-BE49-F238E27FC236}">
                <a16:creationId xmlns:a16="http://schemas.microsoft.com/office/drawing/2014/main" id="{B3351617-543D-43CB-A9EE-913056CEA464}"/>
              </a:ext>
            </a:extLst>
          </p:cNvPr>
          <p:cNvSpPr/>
          <p:nvPr/>
        </p:nvSpPr>
        <p:spPr>
          <a:xfrm>
            <a:off x="338227" y="1505712"/>
            <a:ext cx="5000255" cy="3939540"/>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Per inserire una riacutizzazione, dalla lista Piani Terapeutici, in corrispondenza del Piano Terapeutico in esame, cliccare l’azione ‘’Riacutizzazione’’ (1), si aprirà una schermata in cui è necessario premere ‘’Conferma’’ (2).</a:t>
            </a:r>
          </a:p>
          <a:p>
            <a:pPr algn="just">
              <a:spcBef>
                <a:spcPts val="300"/>
              </a:spcBef>
              <a:spcAft>
                <a:spcPts val="300"/>
              </a:spcAft>
            </a:pPr>
            <a:r>
              <a:rPr lang="it-IT" sz="1600" dirty="0">
                <a:solidFill>
                  <a:schemeClr val="bg2">
                    <a:lumMod val="10000"/>
                  </a:schemeClr>
                </a:solidFill>
              </a:rPr>
              <a:t>Confermato un evento di riacutizzazione, seguirà approvazione da parte del Distretto di afferenza di tale assistito. Verrà, infatti, inviata automaticamente una mail di avvenuta riacutizzazione a Distretto e MMG di afferenza dell’assistito e alla Ditta Fornitrice di ossigeno deputata a svolgere le consegne.</a:t>
            </a:r>
          </a:p>
          <a:p>
            <a:pPr algn="just">
              <a:spcBef>
                <a:spcPts val="300"/>
              </a:spcBef>
              <a:spcAft>
                <a:spcPts val="300"/>
              </a:spcAft>
            </a:pPr>
            <a:r>
              <a:rPr lang="it-IT" sz="1600" dirty="0">
                <a:solidFill>
                  <a:schemeClr val="bg2">
                    <a:lumMod val="10000"/>
                  </a:schemeClr>
                </a:solidFill>
              </a:rPr>
              <a:t>L’Utente Specialista Prescrittore, inoltre, riceverà una mail a seguito di inserimento in Piattaforma di un evento di riacutizzazione da parte dell’MMG per un suo assistito di afferenza.</a:t>
            </a:r>
          </a:p>
        </p:txBody>
      </p:sp>
      <p:sp>
        <p:nvSpPr>
          <p:cNvPr id="29" name="Rettangolo 28">
            <a:extLst>
              <a:ext uri="{FF2B5EF4-FFF2-40B4-BE49-F238E27FC236}">
                <a16:creationId xmlns:a16="http://schemas.microsoft.com/office/drawing/2014/main" id="{79A2CF6C-7D03-4240-A45A-82BDE10E383C}"/>
              </a:ext>
            </a:extLst>
          </p:cNvPr>
          <p:cNvSpPr/>
          <p:nvPr/>
        </p:nvSpPr>
        <p:spPr>
          <a:xfrm>
            <a:off x="867583" y="765411"/>
            <a:ext cx="9264957" cy="400110"/>
          </a:xfrm>
          <a:prstGeom prst="rect">
            <a:avLst/>
          </a:prstGeom>
        </p:spPr>
        <p:txBody>
          <a:bodyPr wrap="square">
            <a:spAutoFit/>
          </a:bodyPr>
          <a:lstStyle/>
          <a:p>
            <a:r>
              <a:rPr lang="it-IT" sz="2000" b="1" dirty="0">
                <a:solidFill>
                  <a:srgbClr val="003D6A"/>
                </a:solidFill>
                <a:latin typeface="+mj-lt"/>
              </a:rPr>
              <a:t>Riacutizzazione (2/2)</a:t>
            </a:r>
          </a:p>
        </p:txBody>
      </p:sp>
      <p:sp>
        <p:nvSpPr>
          <p:cNvPr id="13" name="Rettangolo 12">
            <a:extLst>
              <a:ext uri="{FF2B5EF4-FFF2-40B4-BE49-F238E27FC236}">
                <a16:creationId xmlns:a16="http://schemas.microsoft.com/office/drawing/2014/main" id="{FFB9820D-7E3A-452F-A846-DB9C3EA76565}"/>
              </a:ext>
            </a:extLst>
          </p:cNvPr>
          <p:cNvSpPr/>
          <p:nvPr/>
        </p:nvSpPr>
        <p:spPr>
          <a:xfrm>
            <a:off x="7089646" y="2773588"/>
            <a:ext cx="57607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28846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2D849B-58BA-4E43-A819-B5CE2BB14CFF}"/>
              </a:ext>
            </a:extLst>
          </p:cNvPr>
          <p:cNvSpPr>
            <a:spLocks noGrp="1"/>
          </p:cNvSpPr>
          <p:nvPr>
            <p:ph type="ctrTitle"/>
          </p:nvPr>
        </p:nvSpPr>
        <p:spPr/>
        <p:txBody>
          <a:bodyPr>
            <a:normAutofit fontScale="90000"/>
          </a:bodyPr>
          <a:lstStyle/>
          <a:p>
            <a:r>
              <a:rPr lang="it-IT" dirty="0"/>
              <a:t>Grazie</a:t>
            </a:r>
          </a:p>
        </p:txBody>
      </p:sp>
    </p:spTree>
    <p:extLst>
      <p:ext uri="{BB962C8B-B14F-4D97-AF65-F5344CB8AC3E}">
        <p14:creationId xmlns:p14="http://schemas.microsoft.com/office/powerpoint/2010/main" val="256510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0B6F46A4-9444-4161-9AB5-22129A4D8E3E}"/>
              </a:ext>
            </a:extLst>
          </p:cNvPr>
          <p:cNvSpPr/>
          <p:nvPr/>
        </p:nvSpPr>
        <p:spPr>
          <a:xfrm>
            <a:off x="358218" y="1481029"/>
            <a:ext cx="5737781" cy="1646605"/>
          </a:xfrm>
          <a:prstGeom prst="rect">
            <a:avLst/>
          </a:prstGeom>
        </p:spPr>
        <p:txBody>
          <a:bodyPr wrap="square">
            <a:spAutoFit/>
          </a:bodyPr>
          <a:lstStyle/>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Gli utenti abilitati potranno accedere alla Piattaforma (link: </a:t>
            </a:r>
            <a:r>
              <a:rPr lang="it-IT" sz="1600" dirty="0">
                <a:solidFill>
                  <a:schemeClr val="bg2">
                    <a:lumMod val="10000"/>
                  </a:schemeClr>
                </a:solidFill>
                <a:hlinkClick r:id="rId2"/>
              </a:rPr>
              <a:t>https://pianiterapeutici.cdp-sanita.soresa.it/login</a:t>
            </a:r>
            <a:r>
              <a:rPr lang="it-IT" sz="1600" dirty="0">
                <a:solidFill>
                  <a:schemeClr val="bg2">
                    <a:lumMod val="10000"/>
                  </a:schemeClr>
                </a:solidFill>
              </a:rPr>
              <a:t>) tramite le loro credenziali SPID</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rPr>
              <a:t>La richiesta di abilitazione di nuovi utenti deve essere comunicata alla propria Direzione Aziendale che potrà abilitare in  autonomia i medici specialisti.</a:t>
            </a:r>
            <a:endParaRPr lang="it-IT" sz="1600" dirty="0">
              <a:solidFill>
                <a:schemeClr val="bg2">
                  <a:lumMod val="10000"/>
                </a:schemeClr>
              </a:solidFill>
              <a:highlight>
                <a:srgbClr val="FFFF00"/>
              </a:highlight>
            </a:endParaRPr>
          </a:p>
        </p:txBody>
      </p:sp>
      <p:sp>
        <p:nvSpPr>
          <p:cNvPr id="13" name="Rettangolo 12">
            <a:extLst>
              <a:ext uri="{FF2B5EF4-FFF2-40B4-BE49-F238E27FC236}">
                <a16:creationId xmlns:a16="http://schemas.microsoft.com/office/drawing/2014/main" id="{B06D73DC-1F1A-4A82-AA7E-8829FFB267A4}"/>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latin typeface="+mj-lt"/>
              </a:rPr>
              <a:t>Accesso alla Piattaforma</a:t>
            </a:r>
            <a:endParaRPr lang="en-GB" sz="2000" b="1" dirty="0">
              <a:solidFill>
                <a:srgbClr val="003D6A"/>
              </a:solidFill>
              <a:latin typeface="+mj-lt"/>
            </a:endParaRPr>
          </a:p>
        </p:txBody>
      </p:sp>
      <p:sp>
        <p:nvSpPr>
          <p:cNvPr id="10" name="Segnaposto numero diapositiva 1">
            <a:extLst>
              <a:ext uri="{FF2B5EF4-FFF2-40B4-BE49-F238E27FC236}">
                <a16:creationId xmlns:a16="http://schemas.microsoft.com/office/drawing/2014/main" id="{DCE617E8-C12D-46CD-AD62-5312C2FEA694}"/>
              </a:ext>
            </a:extLst>
          </p:cNvPr>
          <p:cNvSpPr>
            <a:spLocks noGrp="1"/>
          </p:cNvSpPr>
          <p:nvPr>
            <p:ph type="sldNum" sz="quarter" idx="12"/>
          </p:nvPr>
        </p:nvSpPr>
        <p:spPr>
          <a:xfrm>
            <a:off x="8610600" y="6356350"/>
            <a:ext cx="2743200" cy="365125"/>
          </a:xfrm>
        </p:spPr>
        <p:txBody>
          <a:bodyPr/>
          <a:lstStyle/>
          <a:p>
            <a:fld id="{133D2D22-B68D-E74E-AFBB-F8D19E37E652}" type="slidenum">
              <a:rPr lang="it-IT" smtClean="0"/>
              <a:t>4</a:t>
            </a:fld>
            <a:endParaRPr lang="it-IT" dirty="0"/>
          </a:p>
        </p:txBody>
      </p:sp>
      <p:pic>
        <p:nvPicPr>
          <p:cNvPr id="7" name="Immagine 6" descr="Immagine che contiene testo&#10;&#10;Descrizione generata automaticamente">
            <a:extLst>
              <a:ext uri="{FF2B5EF4-FFF2-40B4-BE49-F238E27FC236}">
                <a16:creationId xmlns:a16="http://schemas.microsoft.com/office/drawing/2014/main" id="{B5A72D13-B2BC-432A-BB1D-13FD01F255EA}"/>
              </a:ext>
            </a:extLst>
          </p:cNvPr>
          <p:cNvPicPr>
            <a:picLocks noChangeAspect="1"/>
          </p:cNvPicPr>
          <p:nvPr/>
        </p:nvPicPr>
        <p:blipFill rotWithShape="1">
          <a:blip r:embed="rId3"/>
          <a:srcRect t="11280" r="1408" b="5972"/>
          <a:stretch/>
        </p:blipFill>
        <p:spPr>
          <a:xfrm>
            <a:off x="6319943" y="3781678"/>
            <a:ext cx="5257696" cy="2482206"/>
          </a:xfrm>
          <a:prstGeom prst="rect">
            <a:avLst/>
          </a:prstGeom>
        </p:spPr>
      </p:pic>
      <p:sp>
        <p:nvSpPr>
          <p:cNvPr id="8" name="Rettangolo 7">
            <a:extLst>
              <a:ext uri="{FF2B5EF4-FFF2-40B4-BE49-F238E27FC236}">
                <a16:creationId xmlns:a16="http://schemas.microsoft.com/office/drawing/2014/main" id="{770F926B-C91A-47AE-A9BB-4A539102B131}"/>
              </a:ext>
            </a:extLst>
          </p:cNvPr>
          <p:cNvSpPr/>
          <p:nvPr/>
        </p:nvSpPr>
        <p:spPr>
          <a:xfrm>
            <a:off x="9452224" y="3781678"/>
            <a:ext cx="801384" cy="112229"/>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Rettangolo 16">
            <a:extLst>
              <a:ext uri="{FF2B5EF4-FFF2-40B4-BE49-F238E27FC236}">
                <a16:creationId xmlns:a16="http://schemas.microsoft.com/office/drawing/2014/main" id="{1454D68A-CC41-4D34-B237-C1F566C6CFF5}"/>
              </a:ext>
            </a:extLst>
          </p:cNvPr>
          <p:cNvSpPr/>
          <p:nvPr/>
        </p:nvSpPr>
        <p:spPr>
          <a:xfrm>
            <a:off x="10655156" y="3781677"/>
            <a:ext cx="801384" cy="112229"/>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a:extLst>
              <a:ext uri="{FF2B5EF4-FFF2-40B4-BE49-F238E27FC236}">
                <a16:creationId xmlns:a16="http://schemas.microsoft.com/office/drawing/2014/main" id="{E9763EB3-C3EE-48BA-814A-42BD2895BFD7}"/>
              </a:ext>
            </a:extLst>
          </p:cNvPr>
          <p:cNvPicPr>
            <a:picLocks noChangeAspect="1"/>
          </p:cNvPicPr>
          <p:nvPr/>
        </p:nvPicPr>
        <p:blipFill rotWithShape="1">
          <a:blip r:embed="rId4"/>
          <a:srcRect l="32192" t="18427" r="32247" b="9213"/>
          <a:stretch/>
        </p:blipFill>
        <p:spPr>
          <a:xfrm>
            <a:off x="7805715" y="1010541"/>
            <a:ext cx="2277196" cy="2606364"/>
          </a:xfrm>
          <a:prstGeom prst="rect">
            <a:avLst/>
          </a:prstGeom>
        </p:spPr>
      </p:pic>
    </p:spTree>
    <p:extLst>
      <p:ext uri="{BB962C8B-B14F-4D97-AF65-F5344CB8AC3E}">
        <p14:creationId xmlns:p14="http://schemas.microsoft.com/office/powerpoint/2010/main" val="307164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1212877"/>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03 Home Page Piattaforma </a:t>
            </a:r>
            <a:endParaRPr lang="it-IT" dirty="0">
              <a:solidFill>
                <a:schemeClr val="bg1"/>
              </a:solidFill>
            </a:endParaRP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05 Dettaglio Assistito</a:t>
            </a:r>
            <a:endParaRPr lang="it-IT" dirty="0">
              <a:solidFill>
                <a:schemeClr val="bg1"/>
              </a:solidFill>
            </a:endParaRP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04 Ricerca Assistiti</a:t>
            </a:r>
            <a:endParaRPr lang="it-IT" dirty="0">
              <a:solidFill>
                <a:schemeClr val="bg1"/>
              </a:solidFill>
            </a:endParaRP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07 Storico Piani Terapeutici: chiusura di un PT e sospensione fornitura </a:t>
            </a:r>
            <a:endParaRPr lang="it-IT" dirty="0">
              <a:solidFill>
                <a:schemeClr val="bg1"/>
              </a:solidFill>
            </a:endParaRP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06 Inserimento di un Piano Terapeutico</a:t>
            </a:r>
            <a:endParaRPr lang="it-IT" dirty="0">
              <a:solidFill>
                <a:schemeClr val="bg1"/>
              </a:solidFill>
            </a:endParaRP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08 Riacutizzazione</a:t>
            </a:r>
            <a:endParaRPr lang="it-IT" dirty="0">
              <a:solidFill>
                <a:schemeClr val="bg1"/>
              </a:solidFill>
            </a:endParaRPr>
          </a:p>
        </p:txBody>
      </p:sp>
    </p:spTree>
    <p:extLst>
      <p:ext uri="{BB962C8B-B14F-4D97-AF65-F5344CB8AC3E}">
        <p14:creationId xmlns:p14="http://schemas.microsoft.com/office/powerpoint/2010/main" val="1116080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49609FD-F259-473C-99F2-54623D3AF4DE}"/>
              </a:ext>
            </a:extLst>
          </p:cNvPr>
          <p:cNvPicPr>
            <a:picLocks noChangeAspect="1"/>
          </p:cNvPicPr>
          <p:nvPr/>
        </p:nvPicPr>
        <p:blipFill rotWithShape="1">
          <a:blip r:embed="rId2"/>
          <a:srcRect l="21256" t="35432" r="21337" b="26442"/>
          <a:stretch/>
        </p:blipFill>
        <p:spPr>
          <a:xfrm>
            <a:off x="5661061" y="3964031"/>
            <a:ext cx="6184418" cy="2310410"/>
          </a:xfrm>
          <a:prstGeom prst="rect">
            <a:avLst/>
          </a:prstGeom>
          <a:ln>
            <a:noFill/>
          </a:ln>
        </p:spPr>
      </p:pic>
      <p:sp>
        <p:nvSpPr>
          <p:cNvPr id="13" name="Rettangolo 12">
            <a:extLst>
              <a:ext uri="{FF2B5EF4-FFF2-40B4-BE49-F238E27FC236}">
                <a16:creationId xmlns:a16="http://schemas.microsoft.com/office/drawing/2014/main" id="{B06D73DC-1F1A-4A82-AA7E-8829FFB267A4}"/>
              </a:ext>
            </a:extLst>
          </p:cNvPr>
          <p:cNvSpPr/>
          <p:nvPr/>
        </p:nvSpPr>
        <p:spPr>
          <a:xfrm>
            <a:off x="867584" y="765411"/>
            <a:ext cx="6428566" cy="400110"/>
          </a:xfrm>
          <a:prstGeom prst="rect">
            <a:avLst/>
          </a:prstGeom>
        </p:spPr>
        <p:txBody>
          <a:bodyPr wrap="square">
            <a:spAutoFit/>
          </a:bodyPr>
          <a:lstStyle/>
          <a:p>
            <a:r>
              <a:rPr lang="it-IT" sz="2000" b="1" dirty="0">
                <a:solidFill>
                  <a:srgbClr val="003D6A"/>
                </a:solidFill>
                <a:latin typeface="+mj-lt"/>
              </a:rPr>
              <a:t>Selezione del </a:t>
            </a:r>
            <a:r>
              <a:rPr lang="it-IT" sz="2000" b="1" dirty="0">
                <a:solidFill>
                  <a:srgbClr val="003D6A"/>
                </a:solidFill>
                <a:highlight>
                  <a:srgbClr val="FFFFFF"/>
                </a:highlight>
                <a:latin typeface="+mj-lt"/>
              </a:rPr>
              <a:t>Centro di Prescrizione (1/2)</a:t>
            </a:r>
            <a:endParaRPr lang="en-GB" sz="2000" b="1" dirty="0">
              <a:solidFill>
                <a:srgbClr val="003D6A"/>
              </a:solidFill>
              <a:highlight>
                <a:srgbClr val="FFFFFF"/>
              </a:highlight>
              <a:latin typeface="+mj-lt"/>
            </a:endParaRP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6</a:t>
            </a:fld>
            <a:endParaRPr lang="it-IT" dirty="0"/>
          </a:p>
        </p:txBody>
      </p:sp>
      <p:sp>
        <p:nvSpPr>
          <p:cNvPr id="10" name="Connettore 9">
            <a:extLst>
              <a:ext uri="{FF2B5EF4-FFF2-40B4-BE49-F238E27FC236}">
                <a16:creationId xmlns:a16="http://schemas.microsoft.com/office/drawing/2014/main" id="{6112654A-8A87-44F3-8F25-91507A4AF6B5}"/>
              </a:ext>
            </a:extLst>
          </p:cNvPr>
          <p:cNvSpPr/>
          <p:nvPr/>
        </p:nvSpPr>
        <p:spPr>
          <a:xfrm>
            <a:off x="7518450" y="472578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3</a:t>
            </a:r>
            <a:endParaRPr lang="en-GB" sz="1600" dirty="0"/>
          </a:p>
        </p:txBody>
      </p:sp>
      <p:sp>
        <p:nvSpPr>
          <p:cNvPr id="15" name="Connettore 14">
            <a:extLst>
              <a:ext uri="{FF2B5EF4-FFF2-40B4-BE49-F238E27FC236}">
                <a16:creationId xmlns:a16="http://schemas.microsoft.com/office/drawing/2014/main" id="{DDE0C50C-FB47-4022-882A-06070C36A493}"/>
              </a:ext>
            </a:extLst>
          </p:cNvPr>
          <p:cNvSpPr/>
          <p:nvPr/>
        </p:nvSpPr>
        <p:spPr>
          <a:xfrm>
            <a:off x="8126679" y="409006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a:t>
            </a:r>
          </a:p>
        </p:txBody>
      </p:sp>
      <p:sp>
        <p:nvSpPr>
          <p:cNvPr id="18" name="CasellaDiTesto 17">
            <a:extLst>
              <a:ext uri="{FF2B5EF4-FFF2-40B4-BE49-F238E27FC236}">
                <a16:creationId xmlns:a16="http://schemas.microsoft.com/office/drawing/2014/main" id="{DA3BABDE-46E1-4B79-8ED7-13FE9635BE66}"/>
              </a:ext>
            </a:extLst>
          </p:cNvPr>
          <p:cNvSpPr txBox="1"/>
          <p:nvPr/>
        </p:nvSpPr>
        <p:spPr>
          <a:xfrm>
            <a:off x="324206" y="5514444"/>
            <a:ext cx="5041273" cy="830997"/>
          </a:xfrm>
          <a:prstGeom prst="rect">
            <a:avLst/>
          </a:prstGeom>
          <a:noFill/>
        </p:spPr>
        <p:txBody>
          <a:bodyPr wrap="square" rtlCol="0">
            <a:spAutoFit/>
          </a:bodyPr>
          <a:lstStyle/>
          <a:p>
            <a:pPr algn="just"/>
            <a:r>
              <a:rPr lang="it-IT" sz="1600" b="1" dirty="0">
                <a:solidFill>
                  <a:schemeClr val="bg2">
                    <a:lumMod val="10000"/>
                  </a:schemeClr>
                </a:solidFill>
              </a:rPr>
              <a:t>NB: In qualsiasi momento della navigazione è possibile cambiare la selezione del </a:t>
            </a:r>
            <a:r>
              <a:rPr lang="it-IT" sz="1600" b="1" dirty="0">
                <a:solidFill>
                  <a:schemeClr val="bg2">
                    <a:lumMod val="10000"/>
                  </a:schemeClr>
                </a:solidFill>
                <a:highlight>
                  <a:srgbClr val="FFFFFF"/>
                </a:highlight>
              </a:rPr>
              <a:t>Centro di Prescrizione (slide successiva)</a:t>
            </a:r>
          </a:p>
        </p:txBody>
      </p:sp>
      <p:sp>
        <p:nvSpPr>
          <p:cNvPr id="14" name="Connettore 14">
            <a:extLst>
              <a:ext uri="{FF2B5EF4-FFF2-40B4-BE49-F238E27FC236}">
                <a16:creationId xmlns:a16="http://schemas.microsoft.com/office/drawing/2014/main" id="{933D9E2B-7FC3-490A-89FA-013593C99759}"/>
              </a:ext>
            </a:extLst>
          </p:cNvPr>
          <p:cNvSpPr/>
          <p:nvPr/>
        </p:nvSpPr>
        <p:spPr>
          <a:xfrm>
            <a:off x="11112010" y="553867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5</a:t>
            </a:r>
          </a:p>
        </p:txBody>
      </p:sp>
      <p:sp>
        <p:nvSpPr>
          <p:cNvPr id="11" name="Connettore 14">
            <a:extLst>
              <a:ext uri="{FF2B5EF4-FFF2-40B4-BE49-F238E27FC236}">
                <a16:creationId xmlns:a16="http://schemas.microsoft.com/office/drawing/2014/main" id="{CCC7E8C7-8BD6-4760-881C-888DEB4CB001}"/>
              </a:ext>
            </a:extLst>
          </p:cNvPr>
          <p:cNvSpPr/>
          <p:nvPr/>
        </p:nvSpPr>
        <p:spPr>
          <a:xfrm>
            <a:off x="10746589" y="468400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4</a:t>
            </a:r>
          </a:p>
        </p:txBody>
      </p:sp>
      <p:sp>
        <p:nvSpPr>
          <p:cNvPr id="17" name="Rettangolo 16">
            <a:extLst>
              <a:ext uri="{FF2B5EF4-FFF2-40B4-BE49-F238E27FC236}">
                <a16:creationId xmlns:a16="http://schemas.microsoft.com/office/drawing/2014/main" id="{A184FFD4-D00E-4C2A-BEB8-8E0AA461A212}"/>
              </a:ext>
            </a:extLst>
          </p:cNvPr>
          <p:cNvSpPr/>
          <p:nvPr/>
        </p:nvSpPr>
        <p:spPr>
          <a:xfrm>
            <a:off x="338228" y="1467993"/>
            <a:ext cx="5033872" cy="4339650"/>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Eseguito il login è necessario indicare </a:t>
            </a:r>
            <a:r>
              <a:rPr lang="it-IT" sz="1600" dirty="0">
                <a:solidFill>
                  <a:schemeClr val="bg2">
                    <a:lumMod val="10000"/>
                  </a:schemeClr>
                </a:solidFill>
                <a:highlight>
                  <a:srgbClr val="FFFFFF"/>
                </a:highlight>
              </a:rPr>
              <a:t>l’Ente e quindi il Centro di Prescrizione in cui si opera, selezionandolo dall’apposito menù a tendina.</a:t>
            </a:r>
          </a:p>
          <a:p>
            <a:pPr algn="just">
              <a:spcBef>
                <a:spcPts val="300"/>
              </a:spcBef>
              <a:spcAft>
                <a:spcPts val="300"/>
              </a:spcAft>
            </a:pPr>
            <a:r>
              <a:rPr lang="it-IT" sz="1600" dirty="0">
                <a:solidFill>
                  <a:schemeClr val="bg2">
                    <a:lumMod val="10000"/>
                  </a:schemeClr>
                </a:solidFill>
                <a:highlight>
                  <a:srgbClr val="FFFFFF"/>
                </a:highlight>
              </a:rPr>
              <a:t>Uno Specialista, infatti, può afferire a più centri e/o a più enti per cui all’accesso o nel corso della giornata potrebbe avere la necessità di cambiare il centro presso il quale sta operando.</a:t>
            </a:r>
          </a:p>
          <a:p>
            <a:pPr algn="just">
              <a:spcBef>
                <a:spcPts val="300"/>
              </a:spcBef>
              <a:spcAft>
                <a:spcPts val="300"/>
              </a:spcAft>
            </a:pPr>
            <a:r>
              <a:rPr lang="it-IT" sz="1600" dirty="0">
                <a:solidFill>
                  <a:schemeClr val="bg2">
                    <a:lumMod val="10000"/>
                  </a:schemeClr>
                </a:solidFill>
              </a:rPr>
              <a:t>Cliccando su ‘’OSSIGENOTERAPIA’’ (1) e scelta l’azione desiderata, apparirà la schermata ‘’SELEZIONE CENTRO PRESCRITTORE’’ (2), in cui è possibile scegliere Ente (3) e Centro di Prescrizione (4) per il quale si vuole operare in Piattaforma.</a:t>
            </a:r>
          </a:p>
          <a:p>
            <a:pPr algn="just">
              <a:spcBef>
                <a:spcPts val="300"/>
              </a:spcBef>
              <a:spcAft>
                <a:spcPts val="300"/>
              </a:spcAft>
            </a:pPr>
            <a:r>
              <a:rPr lang="it-IT" sz="1600" dirty="0">
                <a:solidFill>
                  <a:schemeClr val="bg2">
                    <a:lumMod val="10000"/>
                  </a:schemeClr>
                </a:solidFill>
              </a:rPr>
              <a:t>Effettuata la selezione, cliccare su ‘’Salva’’ (5), </a:t>
            </a:r>
            <a:r>
              <a:rPr lang="it-IT" sz="1600" dirty="0">
                <a:solidFill>
                  <a:schemeClr val="bg2">
                    <a:lumMod val="10000"/>
                  </a:schemeClr>
                </a:solidFill>
                <a:highlight>
                  <a:srgbClr val="FFFFFF"/>
                </a:highlight>
              </a:rPr>
              <a:t>alternativamente, se si vuole interrompere la navigazione, cliccare su ‘’Logout’’ (6).</a:t>
            </a:r>
          </a:p>
          <a:p>
            <a:pPr algn="just">
              <a:spcBef>
                <a:spcPts val="300"/>
              </a:spcBef>
              <a:spcAft>
                <a:spcPts val="300"/>
              </a:spcAft>
            </a:pPr>
            <a:endParaRPr lang="it-IT" sz="1600" dirty="0">
              <a:solidFill>
                <a:schemeClr val="bg2">
                  <a:lumMod val="10000"/>
                </a:schemeClr>
              </a:solidFill>
              <a:highlight>
                <a:srgbClr val="FFFFFF"/>
              </a:highlight>
            </a:endParaRPr>
          </a:p>
        </p:txBody>
      </p:sp>
      <p:pic>
        <p:nvPicPr>
          <p:cNvPr id="16" name="Immagine 15">
            <a:extLst>
              <a:ext uri="{FF2B5EF4-FFF2-40B4-BE49-F238E27FC236}">
                <a16:creationId xmlns:a16="http://schemas.microsoft.com/office/drawing/2014/main" id="{64436B74-0E8D-4A98-8A69-5D180B0CE5D4}"/>
              </a:ext>
            </a:extLst>
          </p:cNvPr>
          <p:cNvPicPr>
            <a:picLocks noChangeAspect="1"/>
          </p:cNvPicPr>
          <p:nvPr/>
        </p:nvPicPr>
        <p:blipFill rotWithShape="1">
          <a:blip r:embed="rId3"/>
          <a:srcRect t="9590" b="16079"/>
          <a:stretch/>
        </p:blipFill>
        <p:spPr>
          <a:xfrm>
            <a:off x="5668316" y="1282385"/>
            <a:ext cx="6184418" cy="2585742"/>
          </a:xfrm>
          <a:prstGeom prst="rect">
            <a:avLst/>
          </a:prstGeom>
        </p:spPr>
      </p:pic>
      <p:sp>
        <p:nvSpPr>
          <p:cNvPr id="19" name="Connettore 18">
            <a:extLst>
              <a:ext uri="{FF2B5EF4-FFF2-40B4-BE49-F238E27FC236}">
                <a16:creationId xmlns:a16="http://schemas.microsoft.com/office/drawing/2014/main" id="{411BC74C-8EEA-46A2-95C5-454E1A43586B}"/>
              </a:ext>
            </a:extLst>
          </p:cNvPr>
          <p:cNvSpPr/>
          <p:nvPr/>
        </p:nvSpPr>
        <p:spPr>
          <a:xfrm>
            <a:off x="7244366" y="1606341"/>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endParaRPr lang="en-GB" sz="1600" dirty="0"/>
          </a:p>
        </p:txBody>
      </p:sp>
      <p:sp>
        <p:nvSpPr>
          <p:cNvPr id="21" name="Rettangolo 20">
            <a:extLst>
              <a:ext uri="{FF2B5EF4-FFF2-40B4-BE49-F238E27FC236}">
                <a16:creationId xmlns:a16="http://schemas.microsoft.com/office/drawing/2014/main" id="{CDB615A4-93BE-407C-A35E-52282AB266D9}"/>
              </a:ext>
            </a:extLst>
          </p:cNvPr>
          <p:cNvSpPr/>
          <p:nvPr/>
        </p:nvSpPr>
        <p:spPr>
          <a:xfrm>
            <a:off x="11132738" y="1319321"/>
            <a:ext cx="719996" cy="108000"/>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Connettore 14">
            <a:extLst>
              <a:ext uri="{FF2B5EF4-FFF2-40B4-BE49-F238E27FC236}">
                <a16:creationId xmlns:a16="http://schemas.microsoft.com/office/drawing/2014/main" id="{259AC367-B20C-45B8-8FCE-EEBFB3018AB4}"/>
              </a:ext>
            </a:extLst>
          </p:cNvPr>
          <p:cNvSpPr/>
          <p:nvPr/>
        </p:nvSpPr>
        <p:spPr>
          <a:xfrm>
            <a:off x="8170536" y="553867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6</a:t>
            </a:r>
          </a:p>
        </p:txBody>
      </p:sp>
    </p:spTree>
    <p:extLst>
      <p:ext uri="{BB962C8B-B14F-4D97-AF65-F5344CB8AC3E}">
        <p14:creationId xmlns:p14="http://schemas.microsoft.com/office/powerpoint/2010/main" val="4036748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35004FFA-CBD5-4E06-8248-326A215E3D68}"/>
              </a:ext>
            </a:extLst>
          </p:cNvPr>
          <p:cNvPicPr>
            <a:picLocks noChangeAspect="1"/>
          </p:cNvPicPr>
          <p:nvPr/>
        </p:nvPicPr>
        <p:blipFill rotWithShape="1">
          <a:blip r:embed="rId3"/>
          <a:srcRect t="9954" b="12408"/>
          <a:stretch/>
        </p:blipFill>
        <p:spPr>
          <a:xfrm>
            <a:off x="5381995" y="1710185"/>
            <a:ext cx="6506061" cy="2841267"/>
          </a:xfrm>
          <a:prstGeom prst="rect">
            <a:avLst/>
          </a:prstGeom>
        </p:spPr>
      </p:pic>
      <p:sp>
        <p:nvSpPr>
          <p:cNvPr id="13" name="Rettangolo 12">
            <a:extLst>
              <a:ext uri="{FF2B5EF4-FFF2-40B4-BE49-F238E27FC236}">
                <a16:creationId xmlns:a16="http://schemas.microsoft.com/office/drawing/2014/main" id="{B06D73DC-1F1A-4A82-AA7E-8829FFB267A4}"/>
              </a:ext>
            </a:extLst>
          </p:cNvPr>
          <p:cNvSpPr/>
          <p:nvPr/>
        </p:nvSpPr>
        <p:spPr>
          <a:xfrm>
            <a:off x="867584" y="765411"/>
            <a:ext cx="6428566" cy="400110"/>
          </a:xfrm>
          <a:prstGeom prst="rect">
            <a:avLst/>
          </a:prstGeom>
        </p:spPr>
        <p:txBody>
          <a:bodyPr wrap="square">
            <a:spAutoFit/>
          </a:bodyPr>
          <a:lstStyle/>
          <a:p>
            <a:r>
              <a:rPr lang="it-IT" sz="2000" b="1" dirty="0">
                <a:solidFill>
                  <a:srgbClr val="003D6A"/>
                </a:solidFill>
                <a:latin typeface="+mj-lt"/>
              </a:rPr>
              <a:t>Selezione del Centro </a:t>
            </a:r>
            <a:r>
              <a:rPr lang="it-IT" sz="2000" b="1" dirty="0">
                <a:solidFill>
                  <a:srgbClr val="003D6A"/>
                </a:solidFill>
                <a:highlight>
                  <a:srgbClr val="FFFFFF"/>
                </a:highlight>
                <a:latin typeface="+mj-lt"/>
              </a:rPr>
              <a:t>di Prescrizione (2/2)</a:t>
            </a:r>
            <a:endParaRPr lang="en-GB" sz="2000" b="1" dirty="0">
              <a:solidFill>
                <a:srgbClr val="003D6A"/>
              </a:solidFill>
              <a:highlight>
                <a:srgbClr val="FFFFFF"/>
              </a:highlight>
              <a:latin typeface="+mj-lt"/>
            </a:endParaRP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7</a:t>
            </a:fld>
            <a:endParaRPr lang="it-IT" dirty="0"/>
          </a:p>
        </p:txBody>
      </p:sp>
      <p:sp>
        <p:nvSpPr>
          <p:cNvPr id="12" name="Rettangolo 11">
            <a:extLst>
              <a:ext uri="{FF2B5EF4-FFF2-40B4-BE49-F238E27FC236}">
                <a16:creationId xmlns:a16="http://schemas.microsoft.com/office/drawing/2014/main" id="{A3E1047E-5E5B-4623-BCD9-16001CA25ABA}"/>
              </a:ext>
            </a:extLst>
          </p:cNvPr>
          <p:cNvSpPr/>
          <p:nvPr/>
        </p:nvSpPr>
        <p:spPr>
          <a:xfrm>
            <a:off x="338228" y="1467993"/>
            <a:ext cx="4865472" cy="3524042"/>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rPr>
              <a:t>A seguito della selezione, tutti i campi presenti in Piattaforma relativi all’indicazione del Centro di Prescrizione</a:t>
            </a:r>
            <a:r>
              <a:rPr lang="it-IT" sz="1600" dirty="0">
                <a:solidFill>
                  <a:schemeClr val="bg2">
                    <a:lumMod val="10000"/>
                  </a:schemeClr>
                </a:solidFill>
                <a:highlight>
                  <a:srgbClr val="FFFFFF"/>
                </a:highlight>
              </a:rPr>
              <a:t> risulteranno </a:t>
            </a:r>
            <a:r>
              <a:rPr lang="it-IT" sz="1600" dirty="0">
                <a:solidFill>
                  <a:schemeClr val="bg2">
                    <a:lumMod val="10000"/>
                  </a:schemeClr>
                </a:solidFill>
              </a:rPr>
              <a:t>precompilati. </a:t>
            </a:r>
          </a:p>
          <a:p>
            <a:pPr algn="just">
              <a:spcBef>
                <a:spcPts val="300"/>
              </a:spcBef>
              <a:spcAft>
                <a:spcPts val="300"/>
              </a:spcAft>
            </a:pPr>
            <a:r>
              <a:rPr lang="it-IT" sz="1600" dirty="0">
                <a:solidFill>
                  <a:schemeClr val="bg2">
                    <a:lumMod val="10000"/>
                  </a:schemeClr>
                </a:solidFill>
              </a:rPr>
              <a:t>Per modificare il </a:t>
            </a:r>
            <a:r>
              <a:rPr lang="it-IT" sz="1600" dirty="0">
                <a:solidFill>
                  <a:schemeClr val="bg2">
                    <a:lumMod val="10000"/>
                  </a:schemeClr>
                </a:solidFill>
                <a:highlight>
                  <a:srgbClr val="FFFFFF"/>
                </a:highlight>
              </a:rPr>
              <a:t>Centro di Prescrizione selezionato in fase di login, cliccare sul nome del Centro indicato nella barra blu posta in alto (1) e ripetere la selezione. </a:t>
            </a:r>
          </a:p>
          <a:p>
            <a:pPr algn="just">
              <a:spcBef>
                <a:spcPts val="300"/>
              </a:spcBef>
              <a:spcAft>
                <a:spcPts val="300"/>
              </a:spcAft>
            </a:pPr>
            <a:r>
              <a:rPr lang="it-IT" sz="1600" dirty="0">
                <a:solidFill>
                  <a:schemeClr val="bg2">
                    <a:lumMod val="10000"/>
                  </a:schemeClr>
                </a:solidFill>
                <a:highlight>
                  <a:srgbClr val="FFFFFF"/>
                </a:highlight>
              </a:rPr>
              <a:t>È possibile effettuare la selezione per i soli Centri di Prescrizione a cui l’utente è abilitato.</a:t>
            </a:r>
          </a:p>
          <a:p>
            <a:pPr algn="just">
              <a:spcBef>
                <a:spcPts val="300"/>
              </a:spcBef>
              <a:spcAft>
                <a:spcPts val="300"/>
              </a:spcAft>
            </a:pPr>
            <a:r>
              <a:rPr lang="it-IT" sz="1600" dirty="0">
                <a:solidFill>
                  <a:schemeClr val="bg2">
                    <a:lumMod val="10000"/>
                  </a:schemeClr>
                </a:solidFill>
                <a:highlight>
                  <a:srgbClr val="FFFFFF"/>
                </a:highlight>
              </a:rPr>
              <a:t>Il nome del Centro di Prescrizione sarà sempre presente nella barra blu posta in alto, in modo da consentire il cambio di selezione in qualsiasi momento di utilizzo </a:t>
            </a:r>
            <a:r>
              <a:rPr lang="it-IT" sz="1600" dirty="0">
                <a:solidFill>
                  <a:schemeClr val="bg2">
                    <a:lumMod val="10000"/>
                  </a:schemeClr>
                </a:solidFill>
              </a:rPr>
              <a:t>della Piattaforma.</a:t>
            </a:r>
          </a:p>
        </p:txBody>
      </p:sp>
      <p:sp>
        <p:nvSpPr>
          <p:cNvPr id="10" name="Connettore 9">
            <a:extLst>
              <a:ext uri="{FF2B5EF4-FFF2-40B4-BE49-F238E27FC236}">
                <a16:creationId xmlns:a16="http://schemas.microsoft.com/office/drawing/2014/main" id="{6112654A-8A87-44F3-8F25-91507A4AF6B5}"/>
              </a:ext>
            </a:extLst>
          </p:cNvPr>
          <p:cNvSpPr/>
          <p:nvPr/>
        </p:nvSpPr>
        <p:spPr>
          <a:xfrm>
            <a:off x="10646793" y="144716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endParaRPr lang="en-GB" sz="1600" dirty="0"/>
          </a:p>
        </p:txBody>
      </p:sp>
      <p:grpSp>
        <p:nvGrpSpPr>
          <p:cNvPr id="3" name="Gruppo 2">
            <a:extLst>
              <a:ext uri="{FF2B5EF4-FFF2-40B4-BE49-F238E27FC236}">
                <a16:creationId xmlns:a16="http://schemas.microsoft.com/office/drawing/2014/main" id="{82B91E76-18BA-4CC1-8F51-A9A6E0478680}"/>
              </a:ext>
            </a:extLst>
          </p:cNvPr>
          <p:cNvGrpSpPr/>
          <p:nvPr/>
        </p:nvGrpSpPr>
        <p:grpSpPr>
          <a:xfrm>
            <a:off x="9598443" y="1710191"/>
            <a:ext cx="2133465" cy="152996"/>
            <a:chOff x="9525400" y="1386431"/>
            <a:chExt cx="2359220" cy="156854"/>
          </a:xfrm>
        </p:grpSpPr>
        <p:sp>
          <p:nvSpPr>
            <p:cNvPr id="17" name="Rettangolo 16">
              <a:extLst>
                <a:ext uri="{FF2B5EF4-FFF2-40B4-BE49-F238E27FC236}">
                  <a16:creationId xmlns:a16="http://schemas.microsoft.com/office/drawing/2014/main" id="{47FB3882-953C-480A-9A94-5D57F2F53BA9}"/>
                </a:ext>
              </a:extLst>
            </p:cNvPr>
            <p:cNvSpPr/>
            <p:nvPr/>
          </p:nvSpPr>
          <p:spPr>
            <a:xfrm>
              <a:off x="11207861" y="1395653"/>
              <a:ext cx="676759" cy="147632"/>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F136C991-B6ED-4076-ABF2-9AF216881E41}"/>
                </a:ext>
              </a:extLst>
            </p:cNvPr>
            <p:cNvSpPr/>
            <p:nvPr/>
          </p:nvSpPr>
          <p:spPr>
            <a:xfrm>
              <a:off x="9525400" y="1386431"/>
              <a:ext cx="1313708" cy="147632"/>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Centro di Prescrizione</a:t>
              </a:r>
            </a:p>
          </p:txBody>
        </p:sp>
      </p:grpSp>
    </p:spTree>
    <p:extLst>
      <p:ext uri="{BB962C8B-B14F-4D97-AF65-F5344CB8AC3E}">
        <p14:creationId xmlns:p14="http://schemas.microsoft.com/office/powerpoint/2010/main" val="211711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140ABA-8961-483D-9B4A-776442B03BD7}"/>
              </a:ext>
            </a:extLst>
          </p:cNvPr>
          <p:cNvSpPr txBox="1"/>
          <p:nvPr/>
        </p:nvSpPr>
        <p:spPr>
          <a:xfrm>
            <a:off x="1715786" y="616079"/>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01 Accesso alla Piattaforma</a:t>
            </a:r>
          </a:p>
        </p:txBody>
      </p:sp>
      <p:sp>
        <p:nvSpPr>
          <p:cNvPr id="4" name="CasellaDiTesto 3">
            <a:extLst>
              <a:ext uri="{FF2B5EF4-FFF2-40B4-BE49-F238E27FC236}">
                <a16:creationId xmlns:a16="http://schemas.microsoft.com/office/drawing/2014/main" id="{58DA0622-2F91-435B-B387-AB14DEC7AE64}"/>
              </a:ext>
            </a:extLst>
          </p:cNvPr>
          <p:cNvSpPr txBox="1"/>
          <p:nvPr/>
        </p:nvSpPr>
        <p:spPr>
          <a:xfrm>
            <a:off x="955157" y="114178"/>
            <a:ext cx="356190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Arial" panose="020B0604020202020204"/>
                <a:ea typeface="+mn-ea"/>
                <a:cs typeface="+mn-cs"/>
              </a:rPr>
              <a:t>INDICE</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0DE67C27-B0D4-4050-8F34-8F06F87B5B97}"/>
              </a:ext>
            </a:extLst>
          </p:cNvPr>
          <p:cNvSpPr/>
          <p:nvPr/>
        </p:nvSpPr>
        <p:spPr>
          <a:xfrm>
            <a:off x="1045135" y="688765"/>
            <a:ext cx="108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4733995-1F6C-481F-AF35-21C553DA4D9F}"/>
              </a:ext>
            </a:extLst>
          </p:cNvPr>
          <p:cNvSpPr/>
          <p:nvPr/>
        </p:nvSpPr>
        <p:spPr>
          <a:xfrm>
            <a:off x="1117256" y="1654670"/>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27FC92C1-3076-4C71-8CEF-35148A571965}"/>
              </a:ext>
            </a:extLst>
          </p:cNvPr>
          <p:cNvSpPr txBox="1"/>
          <p:nvPr/>
        </p:nvSpPr>
        <p:spPr>
          <a:xfrm>
            <a:off x="1715786" y="1072703"/>
            <a:ext cx="9431079" cy="369332"/>
          </a:xfrm>
          <a:prstGeom prst="rect">
            <a:avLst/>
          </a:prstGeom>
          <a:noFill/>
        </p:spPr>
        <p:txBody>
          <a:bodyPr wrap="square" rtlCol="0">
            <a:spAutoFit/>
          </a:bodyPr>
          <a:lstStyle>
            <a:defPPr>
              <a:defRPr lang="it-IT"/>
            </a:defPPr>
            <a:lvl1pPr>
              <a:defRPr kumimoji="0" b="0" i="0" u="none" strike="noStrike" cap="none" spc="0" normalizeH="0" baseline="0">
                <a:ln>
                  <a:noFill/>
                </a:ln>
                <a:solidFill>
                  <a:schemeClr val="bg1"/>
                </a:solidFill>
                <a:effectLst/>
                <a:uLnTx/>
                <a:uFillTx/>
                <a:latin typeface="Arial" panose="020B0604020202020204"/>
              </a:defRPr>
            </a:lvl1pPr>
          </a:lstStyle>
          <a:p>
            <a:r>
              <a:rPr lang="it-IT" dirty="0"/>
              <a:t>02 Selezione del Centro di Prescrizione</a:t>
            </a:r>
          </a:p>
        </p:txBody>
      </p:sp>
      <p:sp>
        <p:nvSpPr>
          <p:cNvPr id="8" name="CasellaDiTesto 7">
            <a:extLst>
              <a:ext uri="{FF2B5EF4-FFF2-40B4-BE49-F238E27FC236}">
                <a16:creationId xmlns:a16="http://schemas.microsoft.com/office/drawing/2014/main" id="{14C84807-5EE3-41BE-ABFE-D9995A4A6739}"/>
              </a:ext>
            </a:extLst>
          </p:cNvPr>
          <p:cNvSpPr txBox="1"/>
          <p:nvPr/>
        </p:nvSpPr>
        <p:spPr>
          <a:xfrm>
            <a:off x="1715786" y="1529327"/>
            <a:ext cx="9431079" cy="369332"/>
          </a:xfrm>
          <a:prstGeom prst="rect">
            <a:avLst/>
          </a:prstGeom>
          <a:solidFill>
            <a:schemeClr val="bg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dirty="0"/>
              <a:t>03 Home Page Piattaforma </a:t>
            </a:r>
          </a:p>
        </p:txBody>
      </p:sp>
      <p:sp>
        <p:nvSpPr>
          <p:cNvPr id="10" name="CasellaDiTesto 9">
            <a:extLst>
              <a:ext uri="{FF2B5EF4-FFF2-40B4-BE49-F238E27FC236}">
                <a16:creationId xmlns:a16="http://schemas.microsoft.com/office/drawing/2014/main" id="{F02C32B5-35C7-41A2-BE8F-C75D77114475}"/>
              </a:ext>
            </a:extLst>
          </p:cNvPr>
          <p:cNvSpPr txBox="1"/>
          <p:nvPr/>
        </p:nvSpPr>
        <p:spPr>
          <a:xfrm>
            <a:off x="1715786" y="2442575"/>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05 Dettaglio Assistito</a:t>
            </a:r>
            <a:endParaRPr lang="it-IT" dirty="0">
              <a:solidFill>
                <a:schemeClr val="bg1"/>
              </a:solidFill>
            </a:endParaRPr>
          </a:p>
        </p:txBody>
      </p:sp>
      <p:sp>
        <p:nvSpPr>
          <p:cNvPr id="12" name="CasellaDiTesto 9">
            <a:extLst>
              <a:ext uri="{FF2B5EF4-FFF2-40B4-BE49-F238E27FC236}">
                <a16:creationId xmlns:a16="http://schemas.microsoft.com/office/drawing/2014/main" id="{04BC069D-09BD-4F23-B5A9-EF3589AF56D2}"/>
              </a:ext>
            </a:extLst>
          </p:cNvPr>
          <p:cNvSpPr txBox="1"/>
          <p:nvPr/>
        </p:nvSpPr>
        <p:spPr>
          <a:xfrm>
            <a:off x="1715786" y="1985951"/>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04 Ricerca Assistiti</a:t>
            </a:r>
            <a:endParaRPr lang="it-IT" dirty="0">
              <a:solidFill>
                <a:schemeClr val="bg1"/>
              </a:solidFill>
            </a:endParaRPr>
          </a:p>
        </p:txBody>
      </p:sp>
      <p:sp>
        <p:nvSpPr>
          <p:cNvPr id="13" name="CasellaDiTesto 12">
            <a:extLst>
              <a:ext uri="{FF2B5EF4-FFF2-40B4-BE49-F238E27FC236}">
                <a16:creationId xmlns:a16="http://schemas.microsoft.com/office/drawing/2014/main" id="{4C400CC8-64AB-4FA1-A78D-72B680CF89A9}"/>
              </a:ext>
            </a:extLst>
          </p:cNvPr>
          <p:cNvSpPr txBox="1"/>
          <p:nvPr/>
        </p:nvSpPr>
        <p:spPr>
          <a:xfrm>
            <a:off x="1725946" y="3355823"/>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07 Storico Piani Terapeutici: chiusura di un PT e sospensione fornitura </a:t>
            </a:r>
            <a:endParaRPr lang="it-IT" dirty="0">
              <a:solidFill>
                <a:schemeClr val="bg1"/>
              </a:solidFill>
            </a:endParaRPr>
          </a:p>
        </p:txBody>
      </p:sp>
      <p:sp>
        <p:nvSpPr>
          <p:cNvPr id="14" name="CasellaDiTesto 13">
            <a:extLst>
              <a:ext uri="{FF2B5EF4-FFF2-40B4-BE49-F238E27FC236}">
                <a16:creationId xmlns:a16="http://schemas.microsoft.com/office/drawing/2014/main" id="{33074DF8-D4A4-4E0B-BE79-C8114A933303}"/>
              </a:ext>
            </a:extLst>
          </p:cNvPr>
          <p:cNvSpPr txBox="1"/>
          <p:nvPr/>
        </p:nvSpPr>
        <p:spPr>
          <a:xfrm>
            <a:off x="1708387" y="2899199"/>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06 Inserimento di un Piano Terapeutico</a:t>
            </a:r>
            <a:endParaRPr lang="it-IT" dirty="0">
              <a:solidFill>
                <a:schemeClr val="bg1"/>
              </a:solidFill>
            </a:endParaRPr>
          </a:p>
        </p:txBody>
      </p:sp>
      <p:sp>
        <p:nvSpPr>
          <p:cNvPr id="15" name="CasellaDiTesto 14">
            <a:extLst>
              <a:ext uri="{FF2B5EF4-FFF2-40B4-BE49-F238E27FC236}">
                <a16:creationId xmlns:a16="http://schemas.microsoft.com/office/drawing/2014/main" id="{1F4F4040-CFD6-4963-8CA0-1B0106B7F338}"/>
              </a:ext>
            </a:extLst>
          </p:cNvPr>
          <p:cNvSpPr txBox="1"/>
          <p:nvPr/>
        </p:nvSpPr>
        <p:spPr>
          <a:xfrm>
            <a:off x="1725946" y="3809374"/>
            <a:ext cx="9431079" cy="369332"/>
          </a:xfrm>
          <a:prstGeom prst="rect">
            <a:avLst/>
          </a:prstGeom>
          <a:noFill/>
        </p:spPr>
        <p:txBody>
          <a:bodyPr wrap="square" rtlCol="0">
            <a:spAutoFit/>
          </a:bodyPr>
          <a:lstStyle/>
          <a:p>
            <a:r>
              <a:rPr kumimoji="0" lang="it-IT" b="0" i="0" u="none" strike="noStrike" kern="1200" cap="none" spc="0" normalizeH="0" baseline="0" noProof="0" dirty="0">
                <a:ln>
                  <a:noFill/>
                </a:ln>
                <a:solidFill>
                  <a:schemeClr val="bg1"/>
                </a:solidFill>
                <a:effectLst/>
                <a:uLnTx/>
                <a:uFillTx/>
                <a:latin typeface="Arial" panose="020B0604020202020204"/>
                <a:ea typeface="+mn-ea"/>
                <a:cs typeface="+mn-cs"/>
              </a:rPr>
              <a:t>08 Riacutizzazione</a:t>
            </a:r>
            <a:endParaRPr lang="it-IT" dirty="0">
              <a:solidFill>
                <a:schemeClr val="bg1"/>
              </a:solidFill>
            </a:endParaRPr>
          </a:p>
        </p:txBody>
      </p:sp>
    </p:spTree>
    <p:extLst>
      <p:ext uri="{BB962C8B-B14F-4D97-AF65-F5344CB8AC3E}">
        <p14:creationId xmlns:p14="http://schemas.microsoft.com/office/powerpoint/2010/main" val="120963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F0C04890-1426-45B7-89D1-937B047BA654}"/>
              </a:ext>
            </a:extLst>
          </p:cNvPr>
          <p:cNvPicPr>
            <a:picLocks noChangeAspect="1"/>
          </p:cNvPicPr>
          <p:nvPr/>
        </p:nvPicPr>
        <p:blipFill rotWithShape="1">
          <a:blip r:embed="rId2"/>
          <a:srcRect t="9954" b="12408"/>
          <a:stretch/>
        </p:blipFill>
        <p:spPr>
          <a:xfrm>
            <a:off x="4993241" y="1539111"/>
            <a:ext cx="6874267" cy="3002067"/>
          </a:xfrm>
          <a:prstGeom prst="rect">
            <a:avLst/>
          </a:prstGeom>
        </p:spPr>
      </p:pic>
      <p:grpSp>
        <p:nvGrpSpPr>
          <p:cNvPr id="5" name="Gruppo 4">
            <a:extLst>
              <a:ext uri="{FF2B5EF4-FFF2-40B4-BE49-F238E27FC236}">
                <a16:creationId xmlns:a16="http://schemas.microsoft.com/office/drawing/2014/main" id="{6073A584-5748-4FB3-B748-3383A55A1389}"/>
              </a:ext>
            </a:extLst>
          </p:cNvPr>
          <p:cNvGrpSpPr/>
          <p:nvPr/>
        </p:nvGrpSpPr>
        <p:grpSpPr>
          <a:xfrm>
            <a:off x="10030695" y="1566660"/>
            <a:ext cx="1647105" cy="112053"/>
            <a:chOff x="10049745" y="1648852"/>
            <a:chExt cx="1647105" cy="112053"/>
          </a:xfrm>
        </p:grpSpPr>
        <p:sp>
          <p:nvSpPr>
            <p:cNvPr id="15" name="Rettangolo 14">
              <a:extLst>
                <a:ext uri="{FF2B5EF4-FFF2-40B4-BE49-F238E27FC236}">
                  <a16:creationId xmlns:a16="http://schemas.microsoft.com/office/drawing/2014/main" id="{DC9E800D-F566-43C7-AEF9-FA5C0855CD28}"/>
                </a:ext>
              </a:extLst>
            </p:cNvPr>
            <p:cNvSpPr/>
            <p:nvPr/>
          </p:nvSpPr>
          <p:spPr>
            <a:xfrm>
              <a:off x="11048850" y="1648852"/>
              <a:ext cx="648000" cy="108000"/>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Rettangolo 19">
              <a:extLst>
                <a:ext uri="{FF2B5EF4-FFF2-40B4-BE49-F238E27FC236}">
                  <a16:creationId xmlns:a16="http://schemas.microsoft.com/office/drawing/2014/main" id="{A304C933-AFEB-4627-8E9F-5615490FA39D}"/>
                </a:ext>
              </a:extLst>
            </p:cNvPr>
            <p:cNvSpPr/>
            <p:nvPr/>
          </p:nvSpPr>
          <p:spPr>
            <a:xfrm>
              <a:off x="10049745" y="1652905"/>
              <a:ext cx="720000" cy="108000"/>
            </a:xfrm>
            <a:prstGeom prst="rect">
              <a:avLst/>
            </a:prstGeom>
            <a:solidFill>
              <a:srgbClr val="004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2" name="Rettangolo 11">
            <a:extLst>
              <a:ext uri="{FF2B5EF4-FFF2-40B4-BE49-F238E27FC236}">
                <a16:creationId xmlns:a16="http://schemas.microsoft.com/office/drawing/2014/main" id="{B906E3D6-23A6-4B05-8AAA-143981C0E491}"/>
              </a:ext>
            </a:extLst>
          </p:cNvPr>
          <p:cNvSpPr/>
          <p:nvPr/>
        </p:nvSpPr>
        <p:spPr>
          <a:xfrm>
            <a:off x="338228" y="1487043"/>
            <a:ext cx="4533980" cy="2539157"/>
          </a:xfrm>
          <a:prstGeom prst="rect">
            <a:avLst/>
          </a:prstGeom>
        </p:spPr>
        <p:txBody>
          <a:bodyPr wrap="square">
            <a:spAutoFit/>
          </a:bodyPr>
          <a:lstStyle/>
          <a:p>
            <a:pPr algn="just">
              <a:spcBef>
                <a:spcPts val="300"/>
              </a:spcBef>
              <a:spcAft>
                <a:spcPts val="300"/>
              </a:spcAft>
            </a:pPr>
            <a:r>
              <a:rPr lang="it-IT" sz="1600" dirty="0">
                <a:solidFill>
                  <a:schemeClr val="bg2">
                    <a:lumMod val="10000"/>
                  </a:schemeClr>
                </a:solidFill>
                <a:highlight>
                  <a:srgbClr val="FFFFFF"/>
                </a:highlight>
              </a:rPr>
              <a:t>Eseguito l’accesso, si accede alla home page della Piattaforma, dalla quale è possibile:</a:t>
            </a:r>
          </a:p>
          <a:p>
            <a:pPr marL="285750" indent="-285750" algn="just">
              <a:spcBef>
                <a:spcPts val="300"/>
              </a:spcBef>
              <a:spcAft>
                <a:spcPts val="300"/>
              </a:spcAft>
              <a:buFont typeface="Arial" panose="020B0604020202020204" pitchFamily="34" charset="0"/>
              <a:buChar char="•"/>
            </a:pPr>
            <a:r>
              <a:rPr lang="it-IT" sz="1600" dirty="0">
                <a:solidFill>
                  <a:schemeClr val="bg2">
                    <a:lumMod val="10000"/>
                  </a:schemeClr>
                </a:solidFill>
                <a:highlight>
                  <a:srgbClr val="FFFFFF"/>
                </a:highlight>
              </a:rPr>
              <a:t>Ricercare gli assistiti (1)</a:t>
            </a:r>
          </a:p>
          <a:p>
            <a:pPr algn="just">
              <a:spcBef>
                <a:spcPts val="300"/>
              </a:spcBef>
              <a:spcAft>
                <a:spcPts val="300"/>
              </a:spcAft>
            </a:pPr>
            <a:r>
              <a:rPr lang="it-IT" sz="1600" dirty="0">
                <a:solidFill>
                  <a:schemeClr val="bg2">
                    <a:lumMod val="10000"/>
                  </a:schemeClr>
                </a:solidFill>
                <a:highlight>
                  <a:srgbClr val="FFFFFF"/>
                </a:highlight>
              </a:rPr>
              <a:t>In qualsiasi momento, è possibile tornare alla home page cliccando sul logo SINFONIA in alto a destra (2). </a:t>
            </a:r>
          </a:p>
          <a:p>
            <a:pPr algn="just">
              <a:spcBef>
                <a:spcPts val="300"/>
              </a:spcBef>
              <a:spcAft>
                <a:spcPts val="300"/>
              </a:spcAft>
            </a:pPr>
            <a:r>
              <a:rPr lang="it-IT" sz="1600" dirty="0">
                <a:solidFill>
                  <a:schemeClr val="bg2">
                    <a:lumMod val="10000"/>
                  </a:schemeClr>
                </a:solidFill>
                <a:highlight>
                  <a:srgbClr val="FFFFFF"/>
                </a:highlight>
              </a:rPr>
              <a:t>Cliccando invece sul logo in alto a sinistra Regione Campania si ha accesso alla pagina web di Regione (3).</a:t>
            </a:r>
          </a:p>
        </p:txBody>
      </p:sp>
      <p:sp>
        <p:nvSpPr>
          <p:cNvPr id="2" name="Segnaposto numero diapositiva 1">
            <a:extLst>
              <a:ext uri="{FF2B5EF4-FFF2-40B4-BE49-F238E27FC236}">
                <a16:creationId xmlns:a16="http://schemas.microsoft.com/office/drawing/2014/main" id="{5167C16A-C602-42E5-812D-F34BDCA3557F}"/>
              </a:ext>
            </a:extLst>
          </p:cNvPr>
          <p:cNvSpPr>
            <a:spLocks noGrp="1"/>
          </p:cNvSpPr>
          <p:nvPr>
            <p:ph type="sldNum" sz="quarter" idx="12"/>
          </p:nvPr>
        </p:nvSpPr>
        <p:spPr/>
        <p:txBody>
          <a:bodyPr/>
          <a:lstStyle/>
          <a:p>
            <a:fld id="{133D2D22-B68D-E74E-AFBB-F8D19E37E652}" type="slidenum">
              <a:rPr lang="it-IT" smtClean="0"/>
              <a:t>9</a:t>
            </a:fld>
            <a:endParaRPr lang="it-IT" dirty="0"/>
          </a:p>
        </p:txBody>
      </p:sp>
      <p:sp>
        <p:nvSpPr>
          <p:cNvPr id="22" name="Rettangolo 21">
            <a:extLst>
              <a:ext uri="{FF2B5EF4-FFF2-40B4-BE49-F238E27FC236}">
                <a16:creationId xmlns:a16="http://schemas.microsoft.com/office/drawing/2014/main" id="{3638D119-A230-4BDF-B69C-981AC5A7C527}"/>
              </a:ext>
            </a:extLst>
          </p:cNvPr>
          <p:cNvSpPr/>
          <p:nvPr/>
        </p:nvSpPr>
        <p:spPr>
          <a:xfrm>
            <a:off x="867584" y="765411"/>
            <a:ext cx="7020000" cy="400110"/>
          </a:xfrm>
          <a:prstGeom prst="rect">
            <a:avLst/>
          </a:prstGeom>
        </p:spPr>
        <p:txBody>
          <a:bodyPr wrap="square">
            <a:spAutoFit/>
          </a:bodyPr>
          <a:lstStyle/>
          <a:p>
            <a:r>
              <a:rPr lang="it-IT" sz="2000" b="1" dirty="0">
                <a:solidFill>
                  <a:srgbClr val="003D6A"/>
                </a:solidFill>
                <a:latin typeface="+mj-lt"/>
              </a:rPr>
              <a:t>Home Page </a:t>
            </a:r>
            <a:r>
              <a:rPr lang="it-IT" sz="2000" b="1" dirty="0">
                <a:solidFill>
                  <a:srgbClr val="003D6A"/>
                </a:solidFill>
                <a:highlight>
                  <a:srgbClr val="FFFFFF"/>
                </a:highlight>
                <a:latin typeface="+mj-lt"/>
              </a:rPr>
              <a:t>Piattaforma</a:t>
            </a:r>
            <a:endParaRPr lang="en-GB" sz="2000" b="1" dirty="0">
              <a:solidFill>
                <a:srgbClr val="003D6A"/>
              </a:solidFill>
              <a:highlight>
                <a:srgbClr val="FFFFFF"/>
              </a:highlight>
              <a:latin typeface="+mj-lt"/>
            </a:endParaRPr>
          </a:p>
        </p:txBody>
      </p:sp>
      <p:sp>
        <p:nvSpPr>
          <p:cNvPr id="16" name="Connettore 15">
            <a:extLst>
              <a:ext uri="{FF2B5EF4-FFF2-40B4-BE49-F238E27FC236}">
                <a16:creationId xmlns:a16="http://schemas.microsoft.com/office/drawing/2014/main" id="{F1914F95-9299-4D2C-8687-891FDEFD34C8}"/>
              </a:ext>
            </a:extLst>
          </p:cNvPr>
          <p:cNvSpPr/>
          <p:nvPr/>
        </p:nvSpPr>
        <p:spPr>
          <a:xfrm>
            <a:off x="7068433" y="322140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1</a:t>
            </a:r>
            <a:endParaRPr lang="en-GB" sz="1600" dirty="0"/>
          </a:p>
        </p:txBody>
      </p:sp>
      <p:sp>
        <p:nvSpPr>
          <p:cNvPr id="17" name="Connettore 16">
            <a:extLst>
              <a:ext uri="{FF2B5EF4-FFF2-40B4-BE49-F238E27FC236}">
                <a16:creationId xmlns:a16="http://schemas.microsoft.com/office/drawing/2014/main" id="{F132822A-54B9-47C9-BE0D-E57470C5BDD0}"/>
              </a:ext>
            </a:extLst>
          </p:cNvPr>
          <p:cNvSpPr/>
          <p:nvPr/>
        </p:nvSpPr>
        <p:spPr>
          <a:xfrm>
            <a:off x="11168622" y="162066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a:t>
            </a:r>
          </a:p>
        </p:txBody>
      </p:sp>
      <p:sp>
        <p:nvSpPr>
          <p:cNvPr id="29" name="Connettore 28">
            <a:extLst>
              <a:ext uri="{FF2B5EF4-FFF2-40B4-BE49-F238E27FC236}">
                <a16:creationId xmlns:a16="http://schemas.microsoft.com/office/drawing/2014/main" id="{1F6651C1-FB17-4101-B380-04934FD80A87}"/>
              </a:ext>
            </a:extLst>
          </p:cNvPr>
          <p:cNvSpPr/>
          <p:nvPr/>
        </p:nvSpPr>
        <p:spPr>
          <a:xfrm>
            <a:off x="5512705" y="179335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3</a:t>
            </a:r>
          </a:p>
        </p:txBody>
      </p:sp>
    </p:spTree>
    <p:extLst>
      <p:ext uri="{BB962C8B-B14F-4D97-AF65-F5344CB8AC3E}">
        <p14:creationId xmlns:p14="http://schemas.microsoft.com/office/powerpoint/2010/main" val="920827516"/>
      </p:ext>
    </p:extLst>
  </p:cSld>
  <p:clrMapOvr>
    <a:masterClrMapping/>
  </p:clrMapOvr>
</p:sld>
</file>

<file path=ppt/theme/theme1.xml><?xml version="1.0" encoding="utf-8"?>
<a:theme xmlns:a="http://schemas.openxmlformats.org/drawingml/2006/main" name="Tema di Office">
  <a:themeElements>
    <a:clrScheme name="Sinfonia">
      <a:dk1>
        <a:srgbClr val="003D69"/>
      </a:dk1>
      <a:lt1>
        <a:srgbClr val="FFFFFF"/>
      </a:lt1>
      <a:dk2>
        <a:srgbClr val="44546A"/>
      </a:dk2>
      <a:lt2>
        <a:srgbClr val="E7E6E6"/>
      </a:lt2>
      <a:accent1>
        <a:srgbClr val="8AD160"/>
      </a:accent1>
      <a:accent2>
        <a:srgbClr val="6A8B31"/>
      </a:accent2>
      <a:accent3>
        <a:srgbClr val="E55202"/>
      </a:accent3>
      <a:accent4>
        <a:srgbClr val="FFB61D"/>
      </a:accent4>
      <a:accent5>
        <a:srgbClr val="0CAFAA"/>
      </a:accent5>
      <a:accent6>
        <a:srgbClr val="01936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Sinfonia">
      <a:dk1>
        <a:srgbClr val="003D69"/>
      </a:dk1>
      <a:lt1>
        <a:srgbClr val="FFFFFF"/>
      </a:lt1>
      <a:dk2>
        <a:srgbClr val="44546A"/>
      </a:dk2>
      <a:lt2>
        <a:srgbClr val="E7E6E6"/>
      </a:lt2>
      <a:accent1>
        <a:srgbClr val="8AD160"/>
      </a:accent1>
      <a:accent2>
        <a:srgbClr val="6A8B31"/>
      </a:accent2>
      <a:accent3>
        <a:srgbClr val="E55202"/>
      </a:accent3>
      <a:accent4>
        <a:srgbClr val="FFB61D"/>
      </a:accent4>
      <a:accent5>
        <a:srgbClr val="0CAFAA"/>
      </a:accent5>
      <a:accent6>
        <a:srgbClr val="01936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590FFDF3F99CA4CB80271AB104E2DE4" ma:contentTypeVersion="15" ma:contentTypeDescription="Creare un nuovo documento." ma:contentTypeScope="" ma:versionID="f5fcae7fb5486ef5fca98e6777032758">
  <xsd:schema xmlns:xsd="http://www.w3.org/2001/XMLSchema" xmlns:xs="http://www.w3.org/2001/XMLSchema" xmlns:p="http://schemas.microsoft.com/office/2006/metadata/properties" xmlns:ns2="f4838c38-9ce6-4f04-810c-4bac9b8f8251" xmlns:ns3="168e0357-5b39-4600-91c2-bfff6e896513" xmlns:ns4="f0e92b76-307c-4269-aea5-499c9ef1b8d7" targetNamespace="http://schemas.microsoft.com/office/2006/metadata/properties" ma:root="true" ma:fieldsID="bee1dd26fca04c9947bca3b9d912aa16" ns2:_="" ns3:_="" ns4:_="">
    <xsd:import namespace="f4838c38-9ce6-4f04-810c-4bac9b8f8251"/>
    <xsd:import namespace="168e0357-5b39-4600-91c2-bfff6e896513"/>
    <xsd:import namespace="f0e92b76-307c-4269-aea5-499c9ef1b8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38c38-9ce6-4f04-810c-4bac9b8f82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Tag immagine" ma:readOnly="false" ma:fieldId="{5cf76f15-5ced-4ddc-b409-7134ff3c332f}" ma:taxonomyMulti="true" ma:sspId="18f211cb-e08d-4e65-a875-32590ca7bb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8e0357-5b39-4600-91c2-bfff6e89651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2843be18-395f-4d1c-bd3d-8758aed1fdac}" ma:internalName="TaxCatchAll" ma:showField="CatchAllData" ma:web="f0e92b76-307c-4269-aea5-499c9ef1b8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0e92b76-307c-4269-aea5-499c9ef1b8d7" elementFormDefault="qualified">
    <xsd:import namespace="http://schemas.microsoft.com/office/2006/documentManagement/types"/>
    <xsd:import namespace="http://schemas.microsoft.com/office/infopath/2007/PartnerControls"/>
    <xsd:element name="SharedWithUsers" ma:index="2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68e0357-5b39-4600-91c2-bfff6e896513" xsi:nil="true"/>
    <lcf76f155ced4ddcb4097134ff3c332f xmlns="f4838c38-9ce6-4f04-810c-4bac9b8f825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7726D5-C505-4F4E-8750-F09AD80945C8}"/>
</file>

<file path=customXml/itemProps2.xml><?xml version="1.0" encoding="utf-8"?>
<ds:datastoreItem xmlns:ds="http://schemas.openxmlformats.org/officeDocument/2006/customXml" ds:itemID="{0B1E393B-B4D3-4CEA-9FD9-C33CFCF24373}">
  <ds:schemaRefs>
    <ds:schemaRef ds:uri="http://schemas.microsoft.com/office/2006/documentManagement/types"/>
    <ds:schemaRef ds:uri="http://schemas.microsoft.com/office/2006/metadata/properties"/>
    <ds:schemaRef ds:uri="f0e92b76-307c-4269-aea5-499c9ef1b8d7"/>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168e0357-5b39-4600-91c2-bfff6e896513"/>
    <ds:schemaRef ds:uri="f4838c38-9ce6-4f04-810c-4bac9b8f8251"/>
    <ds:schemaRef ds:uri="http://www.w3.org/XML/1998/namespace"/>
  </ds:schemaRefs>
</ds:datastoreItem>
</file>

<file path=customXml/itemProps3.xml><?xml version="1.0" encoding="utf-8"?>
<ds:datastoreItem xmlns:ds="http://schemas.openxmlformats.org/officeDocument/2006/customXml" ds:itemID="{15D860CF-167B-4A50-81A0-A580056394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6880</TotalTime>
  <Words>3190</Words>
  <Application>Microsoft Office PowerPoint</Application>
  <PresentationFormat>Widescreen</PresentationFormat>
  <Paragraphs>316</Paragraphs>
  <Slides>34</Slides>
  <Notes>1</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34</vt:i4>
      </vt:variant>
    </vt:vector>
  </HeadingPairs>
  <TitlesOfParts>
    <vt:vector size="39" baseType="lpstr">
      <vt:lpstr>Arial</vt:lpstr>
      <vt:lpstr>Bahnschrift</vt:lpstr>
      <vt:lpstr>Calibri</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w9314</dc:creator>
  <cp:lastModifiedBy>Tarantino, Claudia</cp:lastModifiedBy>
  <cp:revision>343</cp:revision>
  <dcterms:created xsi:type="dcterms:W3CDTF">2020-04-07T10:41:41Z</dcterms:created>
  <dcterms:modified xsi:type="dcterms:W3CDTF">2024-09-30T13:35:20Z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0x010100B590FFDF3F99CA4CB80271AB104E2DE4</vt:lpwstr>
  </property>
</Properties>
</file>